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68" r:id="rId2"/>
    <p:sldId id="269" r:id="rId3"/>
    <p:sldId id="270" r:id="rId4"/>
    <p:sldId id="271" r:id="rId5"/>
    <p:sldId id="272" r:id="rId6"/>
    <p:sldId id="273" r:id="rId7"/>
    <p:sldId id="274" r:id="rId8"/>
    <p:sldId id="275" r:id="rId9"/>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p:scale>
          <a:sx n="50" d="100"/>
          <a:sy n="50" d="100"/>
        </p:scale>
        <p:origin x="22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2022/4/29</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2022/4/29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2022/4/29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2022/4/29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2022/4/29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2022/4/29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2022/4/29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2022/4/29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2022/4/29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2022/4/29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2022/4/29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2022/4/29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2022/4/29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１</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催物の</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情報</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本項目では、チェックリストを記入する前に、催物の情報をご登録ください。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 name="グループ化 3"/>
          <p:cNvGrpSpPr/>
          <p:nvPr/>
        </p:nvGrpSpPr>
        <p:grpSpPr>
          <a:xfrm>
            <a:off x="5544562" y="21554"/>
            <a:ext cx="1486673" cy="514331"/>
            <a:chOff x="5544562" y="21554"/>
            <a:chExt cx="1486673" cy="514331"/>
          </a:xfrm>
        </p:grpSpPr>
        <p:sp>
          <p:nvSpPr>
            <p:cNvPr id="81" name="テキスト ボックス 80"/>
            <p:cNvSpPr txBox="1"/>
            <p:nvPr/>
          </p:nvSpPr>
          <p:spPr>
            <a:xfrm>
              <a:off x="5544562" y="74220"/>
              <a:ext cx="1486673" cy="461665"/>
            </a:xfrm>
            <a:prstGeom prst="rect">
              <a:avLst/>
            </a:prstGeom>
            <a:noFill/>
            <a:ln>
              <a:noFill/>
            </a:ln>
          </p:spPr>
          <p:txBody>
            <a:bodyPr wrap="square" rtlCol="0">
              <a:spAutoFit/>
            </a:bodyPr>
            <a:lstStyle/>
            <a:p>
              <a:pPr algn="ctr"/>
              <a:r>
                <a:rPr kumimoji="1" lang="ja-JP" altLang="en-US" sz="2400" b="1" dirty="0">
                  <a:latin typeface="メイリオ" panose="020B0604030504040204" pitchFamily="50" charset="-128"/>
                  <a:ea typeface="メイリオ" panose="020B0604030504040204" pitchFamily="50" charset="-128"/>
                </a:rPr>
                <a:t>別紙１</a:t>
              </a:r>
              <a:endParaRPr kumimoji="1" lang="en-US" altLang="ja-JP" sz="2400" b="1"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5707597" y="21554"/>
              <a:ext cx="1116000" cy="477791"/>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2" name="正方形/長方形 81"/>
          <p:cNvSpPr/>
          <p:nvPr/>
        </p:nvSpPr>
        <p:spPr>
          <a:xfrm>
            <a:off x="124955" y="1954899"/>
            <a:ext cx="6608092" cy="790179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3" name="グループ化 22"/>
          <p:cNvGrpSpPr/>
          <p:nvPr/>
        </p:nvGrpSpPr>
        <p:grpSpPr>
          <a:xfrm>
            <a:off x="205683" y="2009675"/>
            <a:ext cx="6466338" cy="900558"/>
            <a:chOff x="205683" y="2009675"/>
            <a:chExt cx="6466338" cy="900558"/>
          </a:xfrm>
        </p:grpSpPr>
        <p:grpSp>
          <p:nvGrpSpPr>
            <p:cNvPr id="6" name="グループ化 5"/>
            <p:cNvGrpSpPr/>
            <p:nvPr/>
          </p:nvGrpSpPr>
          <p:grpSpPr>
            <a:xfrm>
              <a:off x="205683" y="2009675"/>
              <a:ext cx="6466338" cy="895814"/>
              <a:chOff x="205684" y="2047412"/>
              <a:chExt cx="6466338" cy="1014964"/>
            </a:xfrm>
          </p:grpSpPr>
          <p:sp>
            <p:nvSpPr>
              <p:cNvPr id="83" name="角丸四角形 82"/>
              <p:cNvSpPr/>
              <p:nvPr/>
            </p:nvSpPr>
            <p:spPr>
              <a:xfrm>
                <a:off x="205684" y="2047412"/>
                <a:ext cx="1355488" cy="1014964"/>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85" name="角丸四角形 84"/>
              <p:cNvSpPr/>
              <p:nvPr/>
            </p:nvSpPr>
            <p:spPr>
              <a:xfrm>
                <a:off x="1686504" y="2050398"/>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テキスト ボックス 87"/>
              <p:cNvSpPr txBox="1"/>
              <p:nvPr/>
            </p:nvSpPr>
            <p:spPr>
              <a:xfrm>
                <a:off x="2826317" y="2212015"/>
                <a:ext cx="811601" cy="348714"/>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7" name="グループ化 6"/>
            <p:cNvGrpSpPr/>
            <p:nvPr/>
          </p:nvGrpSpPr>
          <p:grpSpPr>
            <a:xfrm>
              <a:off x="1678208" y="2555500"/>
              <a:ext cx="4985518" cy="354733"/>
              <a:chOff x="1678208" y="2693998"/>
              <a:chExt cx="4985518" cy="382477"/>
            </a:xfrm>
          </p:grpSpPr>
          <p:sp>
            <p:nvSpPr>
              <p:cNvPr id="102" name="角丸四角形 101"/>
              <p:cNvSpPr/>
              <p:nvPr/>
            </p:nvSpPr>
            <p:spPr>
              <a:xfrm>
                <a:off x="1678208" y="2693998"/>
                <a:ext cx="4985518" cy="382477"/>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03" name="テキスト ボックス 102"/>
              <p:cNvSpPr txBox="1"/>
              <p:nvPr/>
            </p:nvSpPr>
            <p:spPr>
              <a:xfrm>
                <a:off x="1731106" y="2746310"/>
                <a:ext cx="4932619"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8" name="グループ化 7"/>
          <p:cNvGrpSpPr/>
          <p:nvPr/>
        </p:nvGrpSpPr>
        <p:grpSpPr>
          <a:xfrm>
            <a:off x="205683" y="2960728"/>
            <a:ext cx="6458043" cy="511496"/>
            <a:chOff x="185556" y="3407740"/>
            <a:chExt cx="6458043" cy="579530"/>
          </a:xfrm>
        </p:grpSpPr>
        <p:sp>
          <p:nvSpPr>
            <p:cNvPr id="105" name="角丸四角形 104"/>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07" name="角丸四角形 106"/>
            <p:cNvSpPr/>
            <p:nvPr/>
          </p:nvSpPr>
          <p:spPr>
            <a:xfrm>
              <a:off x="1658081" y="3410729"/>
              <a:ext cx="4985518" cy="576541"/>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a:t>皇居</a:t>
              </a:r>
              <a:r>
                <a:rPr kumimoji="1" lang="en-US" altLang="ja-JP" sz="1350" dirty="0"/>
                <a:t>k</a:t>
              </a:r>
              <a:r>
                <a:rPr kumimoji="1" lang="ja-JP" altLang="en-US" sz="1350"/>
                <a:t>惧空く</a:t>
              </a:r>
            </a:p>
          </p:txBody>
        </p:sp>
      </p:grpSp>
      <p:grpSp>
        <p:nvGrpSpPr>
          <p:cNvPr id="111" name="グループ化 110"/>
          <p:cNvGrpSpPr/>
          <p:nvPr/>
        </p:nvGrpSpPr>
        <p:grpSpPr>
          <a:xfrm>
            <a:off x="205683" y="3522722"/>
            <a:ext cx="6458043" cy="511493"/>
            <a:chOff x="185556" y="3407740"/>
            <a:chExt cx="6458043" cy="579526"/>
          </a:xfrm>
        </p:grpSpPr>
        <p:sp>
          <p:nvSpPr>
            <p:cNvPr id="112" name="角丸四角形 11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13" name="角丸四角形 11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6" name="グループ化 15"/>
          <p:cNvGrpSpPr/>
          <p:nvPr/>
        </p:nvGrpSpPr>
        <p:grpSpPr>
          <a:xfrm>
            <a:off x="205683" y="4084713"/>
            <a:ext cx="6458043" cy="511493"/>
            <a:chOff x="205683" y="4090660"/>
            <a:chExt cx="6458043" cy="511493"/>
          </a:xfrm>
        </p:grpSpPr>
        <p:sp>
          <p:nvSpPr>
            <p:cNvPr id="115" name="角丸四角形 114"/>
            <p:cNvSpPr/>
            <p:nvPr/>
          </p:nvSpPr>
          <p:spPr>
            <a:xfrm>
              <a:off x="205683" y="4090660"/>
              <a:ext cx="1355487" cy="511493"/>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収容定員</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6" name="角丸四角形 115"/>
            <p:cNvSpPr/>
            <p:nvPr/>
          </p:nvSpPr>
          <p:spPr>
            <a:xfrm>
              <a:off x="1678208" y="4093295"/>
              <a:ext cx="4985518" cy="508858"/>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a:t>ちぇ</a:t>
              </a:r>
            </a:p>
          </p:txBody>
        </p:sp>
        <p:sp>
          <p:nvSpPr>
            <p:cNvPr id="121" name="テキスト ボックス 120"/>
            <p:cNvSpPr txBox="1"/>
            <p:nvPr/>
          </p:nvSpPr>
          <p:spPr>
            <a:xfrm>
              <a:off x="3249855" y="4242731"/>
              <a:ext cx="811601" cy="262590"/>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人</a:t>
              </a:r>
              <a:endParaRPr kumimoji="1" lang="en-US" altLang="ja-JP" sz="1600" b="1" dirty="0">
                <a:latin typeface="メイリオ" panose="020B0604030504040204" pitchFamily="50" charset="-128"/>
                <a:ea typeface="メイリオ" panose="020B0604030504040204" pitchFamily="50" charset="-128"/>
              </a:endParaRPr>
            </a:p>
          </p:txBody>
        </p:sp>
        <p:sp>
          <p:nvSpPr>
            <p:cNvPr id="122" name="テキスト ボックス 121"/>
            <p:cNvSpPr txBox="1"/>
            <p:nvPr/>
          </p:nvSpPr>
          <p:spPr>
            <a:xfrm>
              <a:off x="5021821" y="4242731"/>
              <a:ext cx="1483769" cy="262590"/>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収容定員なし</a:t>
              </a:r>
              <a:endParaRPr kumimoji="1" lang="en-US" altLang="ja-JP" sz="1600" b="1" dirty="0">
                <a:latin typeface="メイリオ" panose="020B0604030504040204" pitchFamily="50" charset="-128"/>
                <a:ea typeface="メイリオ" panose="020B0604030504040204" pitchFamily="50" charset="-128"/>
              </a:endParaRPr>
            </a:p>
          </p:txBody>
        </p:sp>
        <p:sp>
          <p:nvSpPr>
            <p:cNvPr id="124" name="正方形/長方形 123"/>
            <p:cNvSpPr/>
            <p:nvPr/>
          </p:nvSpPr>
          <p:spPr>
            <a:xfrm>
              <a:off x="4560236" y="4217628"/>
              <a:ext cx="288000" cy="2541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正方形/長方形 124"/>
            <p:cNvSpPr/>
            <p:nvPr/>
          </p:nvSpPr>
          <p:spPr>
            <a:xfrm>
              <a:off x="1859277" y="4217628"/>
              <a:ext cx="288000" cy="2541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 name="グループ化 16"/>
          <p:cNvGrpSpPr/>
          <p:nvPr/>
        </p:nvGrpSpPr>
        <p:grpSpPr>
          <a:xfrm>
            <a:off x="205683" y="4646704"/>
            <a:ext cx="6472467" cy="1342314"/>
            <a:chOff x="205683" y="4649402"/>
            <a:chExt cx="6472467" cy="1342314"/>
          </a:xfrm>
        </p:grpSpPr>
        <p:sp>
          <p:nvSpPr>
            <p:cNvPr id="127" name="角丸四角形 126"/>
            <p:cNvSpPr/>
            <p:nvPr/>
          </p:nvSpPr>
          <p:spPr>
            <a:xfrm>
              <a:off x="205683" y="4649402"/>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適切と考える</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28" name="角丸四角形 127"/>
            <p:cNvSpPr/>
            <p:nvPr/>
          </p:nvSpPr>
          <p:spPr>
            <a:xfrm>
              <a:off x="1678208" y="4652037"/>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29" name="テキスト ボックス 128"/>
            <p:cNvSpPr txBox="1"/>
            <p:nvPr/>
          </p:nvSpPr>
          <p:spPr>
            <a:xfrm>
              <a:off x="2044631" y="4789331"/>
              <a:ext cx="1949919" cy="452743"/>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収容定員の</a:t>
              </a:r>
              <a:endParaRPr kumimoji="1" lang="en-US" altLang="ja-JP" sz="1600" b="1" dirty="0">
                <a:latin typeface="メイリオ" panose="020B0604030504040204" pitchFamily="50" charset="-128"/>
                <a:ea typeface="メイリオ" panose="020B0604030504040204" pitchFamily="50" charset="-128"/>
              </a:endParaRPr>
            </a:p>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以内</a:t>
              </a:r>
              <a:endParaRPr kumimoji="1" lang="en-US" altLang="ja-JP" sz="1600" b="1" dirty="0">
                <a:latin typeface="メイリオ" panose="020B0604030504040204" pitchFamily="50" charset="-128"/>
                <a:ea typeface="メイリオ" panose="020B0604030504040204" pitchFamily="50" charset="-128"/>
              </a:endParaRPr>
            </a:p>
          </p:txBody>
        </p:sp>
        <p:sp>
          <p:nvSpPr>
            <p:cNvPr id="130" name="テキスト ボックス 129"/>
            <p:cNvSpPr txBox="1"/>
            <p:nvPr/>
          </p:nvSpPr>
          <p:spPr>
            <a:xfrm>
              <a:off x="5025723" y="4790727"/>
              <a:ext cx="1483769" cy="452743"/>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密にならない程度の間隔</a:t>
              </a:r>
            </a:p>
          </p:txBody>
        </p:sp>
        <p:sp>
          <p:nvSpPr>
            <p:cNvPr id="131" name="正方形/長方形 130"/>
            <p:cNvSpPr/>
            <p:nvPr/>
          </p:nvSpPr>
          <p:spPr>
            <a:xfrm>
              <a:off x="4560236"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正方形/長方形 131"/>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4" name="直線コネクタ 133"/>
            <p:cNvCxnSpPr>
              <a:stCxn id="128" idx="3"/>
              <a:endCxn id="128" idx="1"/>
            </p:cNvCxnSpPr>
            <p:nvPr/>
          </p:nvCxnSpPr>
          <p:spPr>
            <a:xfrm flipH="1">
              <a:off x="1678208" y="5321877"/>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35" name="テキスト ボックス 134"/>
            <p:cNvSpPr txBox="1"/>
            <p:nvPr/>
          </p:nvSpPr>
          <p:spPr>
            <a:xfrm>
              <a:off x="2052440" y="5494352"/>
              <a:ext cx="1949919" cy="452743"/>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収容定員の</a:t>
              </a:r>
              <a:endParaRPr kumimoji="1" lang="en-US" altLang="ja-JP" sz="1600" b="1" dirty="0">
                <a:latin typeface="メイリオ" panose="020B0604030504040204" pitchFamily="50" charset="-128"/>
                <a:ea typeface="メイリオ" panose="020B0604030504040204" pitchFamily="50" charset="-128"/>
              </a:endParaRPr>
            </a:p>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r>
                <a:rPr kumimoji="1" lang="ja-JP" altLang="en-US" sz="1600" b="1" dirty="0">
                  <a:latin typeface="メイリオ" panose="020B0604030504040204" pitchFamily="50" charset="-128"/>
                  <a:ea typeface="メイリオ" panose="020B0604030504040204" pitchFamily="50" charset="-128"/>
                </a:rPr>
                <a:t>以内</a:t>
              </a:r>
              <a:endParaRPr kumimoji="1" lang="en-US" altLang="ja-JP" sz="1600" b="1" dirty="0">
                <a:latin typeface="メイリオ" panose="020B0604030504040204" pitchFamily="50" charset="-128"/>
                <a:ea typeface="メイリオ" panose="020B0604030504040204" pitchFamily="50" charset="-128"/>
              </a:endParaRPr>
            </a:p>
          </p:txBody>
        </p:sp>
        <p:sp>
          <p:nvSpPr>
            <p:cNvPr id="136" name="正方形/長方形 135"/>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テキスト ボックス 136"/>
            <p:cNvSpPr txBox="1"/>
            <p:nvPr/>
          </p:nvSpPr>
          <p:spPr>
            <a:xfrm>
              <a:off x="4844872" y="5351919"/>
              <a:ext cx="1833278" cy="624785"/>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十分な</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人と人との間隔</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（１ｍ）</a:t>
              </a:r>
            </a:p>
          </p:txBody>
        </p:sp>
        <p:sp>
          <p:nvSpPr>
            <p:cNvPr id="138" name="正方形/長方形 137"/>
            <p:cNvSpPr/>
            <p:nvPr/>
          </p:nvSpPr>
          <p:spPr>
            <a:xfrm>
              <a:off x="4560236"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p:cNvGrpSpPr/>
          <p:nvPr/>
        </p:nvGrpSpPr>
        <p:grpSpPr>
          <a:xfrm>
            <a:off x="205683" y="6601507"/>
            <a:ext cx="6458043" cy="929277"/>
            <a:chOff x="205683" y="6601507"/>
            <a:chExt cx="6458043" cy="929277"/>
          </a:xfrm>
        </p:grpSpPr>
        <p:grpSp>
          <p:nvGrpSpPr>
            <p:cNvPr id="139" name="グループ化 138"/>
            <p:cNvGrpSpPr/>
            <p:nvPr/>
          </p:nvGrpSpPr>
          <p:grpSpPr>
            <a:xfrm>
              <a:off x="205683" y="6601507"/>
              <a:ext cx="6458043" cy="929277"/>
              <a:chOff x="185556" y="3407740"/>
              <a:chExt cx="6458043" cy="1052878"/>
            </a:xfrm>
          </p:grpSpPr>
          <p:sp>
            <p:nvSpPr>
              <p:cNvPr id="140" name="角丸四角形 139"/>
              <p:cNvSpPr/>
              <p:nvPr/>
            </p:nvSpPr>
            <p:spPr>
              <a:xfrm>
                <a:off x="185556" y="3407740"/>
                <a:ext cx="1355487" cy="1052878"/>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41" name="角丸四角形 14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29" name="グループ化 28"/>
            <p:cNvGrpSpPr/>
            <p:nvPr/>
          </p:nvGrpSpPr>
          <p:grpSpPr>
            <a:xfrm>
              <a:off x="1678208" y="7160978"/>
              <a:ext cx="4985518" cy="357421"/>
              <a:chOff x="1686503" y="7511910"/>
              <a:chExt cx="4985518" cy="385375"/>
            </a:xfrm>
          </p:grpSpPr>
          <p:sp>
            <p:nvSpPr>
              <p:cNvPr id="144" name="角丸四角形 143"/>
              <p:cNvSpPr/>
              <p:nvPr/>
            </p:nvSpPr>
            <p:spPr>
              <a:xfrm>
                <a:off x="1686503" y="751191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45" name="テキスト ボックス 144"/>
              <p:cNvSpPr txBox="1"/>
              <p:nvPr/>
            </p:nvSpPr>
            <p:spPr>
              <a:xfrm>
                <a:off x="1820120" y="7553245"/>
                <a:ext cx="4701693"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46" name="グループ化 145"/>
          <p:cNvGrpSpPr/>
          <p:nvPr/>
        </p:nvGrpSpPr>
        <p:grpSpPr>
          <a:xfrm>
            <a:off x="205683" y="7581282"/>
            <a:ext cx="6458043" cy="511493"/>
            <a:chOff x="185556" y="3407740"/>
            <a:chExt cx="6458043" cy="579526"/>
          </a:xfrm>
        </p:grpSpPr>
        <p:sp>
          <p:nvSpPr>
            <p:cNvPr id="147" name="角丸四角形 14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48" name="角丸四角形 14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49" name="グループ化 148"/>
          <p:cNvGrpSpPr/>
          <p:nvPr/>
        </p:nvGrpSpPr>
        <p:grpSpPr>
          <a:xfrm>
            <a:off x="205683" y="8143273"/>
            <a:ext cx="6458043" cy="511493"/>
            <a:chOff x="185556" y="3407740"/>
            <a:chExt cx="6458043" cy="579526"/>
          </a:xfrm>
        </p:grpSpPr>
        <p:sp>
          <p:nvSpPr>
            <p:cNvPr id="150" name="角丸四角形 14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51" name="角丸四角形 15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6" name="グループ化 155"/>
          <p:cNvGrpSpPr/>
          <p:nvPr/>
        </p:nvGrpSpPr>
        <p:grpSpPr>
          <a:xfrm>
            <a:off x="205683" y="6039516"/>
            <a:ext cx="6458043" cy="511493"/>
            <a:chOff x="185556" y="3407740"/>
            <a:chExt cx="6458043" cy="579526"/>
          </a:xfrm>
        </p:grpSpPr>
        <p:sp>
          <p:nvSpPr>
            <p:cNvPr id="157" name="角丸四角形 15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58" name="角丸四角形 15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4" name="グループ化 13"/>
          <p:cNvGrpSpPr/>
          <p:nvPr/>
        </p:nvGrpSpPr>
        <p:grpSpPr>
          <a:xfrm>
            <a:off x="205683" y="8705264"/>
            <a:ext cx="6458043" cy="511493"/>
            <a:chOff x="205683" y="9250425"/>
            <a:chExt cx="6458043" cy="551497"/>
          </a:xfrm>
        </p:grpSpPr>
        <p:grpSp>
          <p:nvGrpSpPr>
            <p:cNvPr id="153" name="グループ化 152"/>
            <p:cNvGrpSpPr/>
            <p:nvPr/>
          </p:nvGrpSpPr>
          <p:grpSpPr>
            <a:xfrm>
              <a:off x="205683" y="9250425"/>
              <a:ext cx="6458043" cy="551497"/>
              <a:chOff x="185556" y="3407740"/>
              <a:chExt cx="6458043" cy="579526"/>
            </a:xfrm>
          </p:grpSpPr>
          <p:sp>
            <p:nvSpPr>
              <p:cNvPr id="154" name="角丸四角形 15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55" name="角丸四角形 15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cxnSp>
          <p:nvCxnSpPr>
            <p:cNvPr id="74" name="直線コネクタ 73"/>
            <p:cNvCxnSpPr>
              <a:stCxn id="155" idx="0"/>
              <a:endCxn id="155" idx="2"/>
            </p:cNvCxnSpPr>
            <p:nvPr/>
          </p:nvCxnSpPr>
          <p:spPr>
            <a:xfrm>
              <a:off x="4170967" y="9253267"/>
              <a:ext cx="0" cy="548655"/>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77" name="テキスト ボックス 76"/>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78" name="テキスト ボックス 77"/>
            <p:cNvSpPr txBox="1"/>
            <p:nvPr/>
          </p:nvSpPr>
          <p:spPr>
            <a:xfrm>
              <a:off x="4096708" y="9250425"/>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22" name="グループ化 21"/>
          <p:cNvGrpSpPr/>
          <p:nvPr/>
        </p:nvGrpSpPr>
        <p:grpSpPr>
          <a:xfrm>
            <a:off x="205084" y="9267252"/>
            <a:ext cx="6450346" cy="520111"/>
            <a:chOff x="205084" y="9267252"/>
            <a:chExt cx="6450346" cy="520111"/>
          </a:xfrm>
        </p:grpSpPr>
        <p:sp>
          <p:nvSpPr>
            <p:cNvPr id="79" name="角丸四角形 78"/>
            <p:cNvSpPr/>
            <p:nvPr/>
          </p:nvSpPr>
          <p:spPr>
            <a:xfrm>
              <a:off x="205084" y="9275870"/>
              <a:ext cx="1355487" cy="511493"/>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開催案内等の</a:t>
              </a:r>
              <a:r>
                <a:rPr kumimoji="1" lang="en-US" altLang="ja-JP" sz="1600" b="1" dirty="0">
                  <a:solidFill>
                    <a:schemeClr val="tx1"/>
                  </a:solidFill>
                  <a:latin typeface="メイリオ" panose="020B0604030504040204" pitchFamily="50" charset="-128"/>
                  <a:ea typeface="メイリオ" panose="020B0604030504040204" pitchFamily="50" charset="-128"/>
                </a:rPr>
                <a:t>URL</a:t>
              </a:r>
            </a:p>
          </p:txBody>
        </p:sp>
        <p:sp>
          <p:nvSpPr>
            <p:cNvPr id="80" name="角丸四角形 79"/>
            <p:cNvSpPr/>
            <p:nvPr/>
          </p:nvSpPr>
          <p:spPr>
            <a:xfrm>
              <a:off x="1669912" y="9267252"/>
              <a:ext cx="4985518" cy="508858"/>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 name="正方形/長方形 10"/>
          <p:cNvSpPr/>
          <p:nvPr/>
        </p:nvSpPr>
        <p:spPr>
          <a:xfrm>
            <a:off x="3964670" y="4082193"/>
            <a:ext cx="412595" cy="1906825"/>
          </a:xfrm>
          <a:prstGeom prst="rect">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a:stCxn id="11" idx="0"/>
            <a:endCxn id="11" idx="2"/>
          </p:cNvCxnSpPr>
          <p:nvPr/>
        </p:nvCxnSpPr>
        <p:spPr>
          <a:xfrm>
            <a:off x="4170968" y="4082193"/>
            <a:ext cx="0" cy="1906825"/>
          </a:xfrm>
          <a:prstGeom prst="line">
            <a:avLst/>
          </a:prstGeom>
          <a:ln w="28575" cap="rnd">
            <a:solidFill>
              <a:schemeClr val="bg1"/>
            </a:solidFill>
            <a:round/>
          </a:ln>
        </p:spPr>
        <p:style>
          <a:lnRef idx="1">
            <a:schemeClr val="accent1"/>
          </a:lnRef>
          <a:fillRef idx="0">
            <a:schemeClr val="accent1"/>
          </a:fillRef>
          <a:effectRef idx="0">
            <a:schemeClr val="accent1"/>
          </a:effectRef>
          <a:fontRef idx="minor">
            <a:schemeClr val="tx1"/>
          </a:fontRef>
        </p:style>
      </p:cxnSp>
      <p:sp>
        <p:nvSpPr>
          <p:cNvPr id="92" name="テキスト ボックス 91"/>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催物のチラシや計画書等（既存資料）を併せてご提出ください。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94" name="テキスト ボックス 93"/>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1</a:t>
            </a:r>
          </a:p>
        </p:txBody>
      </p:sp>
      <p:sp>
        <p:nvSpPr>
          <p:cNvPr id="9" name="テキスト ボックス 8">
            <a:extLst>
              <a:ext uri="{FF2B5EF4-FFF2-40B4-BE49-F238E27FC236}">
                <a16:creationId xmlns:a16="http://schemas.microsoft.com/office/drawing/2014/main" id="{27031AC2-146E-E94F-8BB8-DEFCE7338FCD}"/>
              </a:ext>
            </a:extLst>
          </p:cNvPr>
          <p:cNvSpPr txBox="1"/>
          <p:nvPr/>
        </p:nvSpPr>
        <p:spPr>
          <a:xfrm>
            <a:off x="1835550" y="3032236"/>
            <a:ext cx="4654241" cy="646331"/>
          </a:xfrm>
          <a:prstGeom prst="rect">
            <a:avLst/>
          </a:prstGeom>
          <a:noFill/>
        </p:spPr>
        <p:txBody>
          <a:bodyPr wrap="square" rtlCol="0">
            <a:spAutoFit/>
          </a:bodyPr>
          <a:lstStyle/>
          <a:p>
            <a:r>
              <a:rPr kumimoji="1" lang="ja-JP" altLang="en-US" dirty="0"/>
              <a:t>金沢歌劇座</a:t>
            </a:r>
            <a:endParaRPr kumimoji="1" lang="en-US" altLang="ja-JP" dirty="0"/>
          </a:p>
          <a:p>
            <a:endParaRPr kumimoji="1" lang="ja-JP" altLang="en-US" dirty="0"/>
          </a:p>
        </p:txBody>
      </p:sp>
      <p:sp>
        <p:nvSpPr>
          <p:cNvPr id="96" name="テキスト ボックス 95">
            <a:extLst>
              <a:ext uri="{FF2B5EF4-FFF2-40B4-BE49-F238E27FC236}">
                <a16:creationId xmlns:a16="http://schemas.microsoft.com/office/drawing/2014/main" id="{4164306E-9330-4041-B139-C7D22AD2F584}"/>
              </a:ext>
            </a:extLst>
          </p:cNvPr>
          <p:cNvSpPr txBox="1"/>
          <p:nvPr/>
        </p:nvSpPr>
        <p:spPr>
          <a:xfrm>
            <a:off x="1843846" y="3606431"/>
            <a:ext cx="4654241" cy="369332"/>
          </a:xfrm>
          <a:prstGeom prst="rect">
            <a:avLst/>
          </a:prstGeom>
          <a:noFill/>
        </p:spPr>
        <p:txBody>
          <a:bodyPr wrap="square" rtlCol="0">
            <a:spAutoFit/>
          </a:bodyPr>
          <a:lstStyle/>
          <a:p>
            <a:r>
              <a:rPr lang="ja-JP" altLang="en-US" b="0" i="0" dirty="0">
                <a:effectLst/>
                <a:latin typeface="Meiryo" panose="020B0604030504040204" pitchFamily="50" charset="-128"/>
                <a:ea typeface="Meiryo" panose="020B0604030504040204" pitchFamily="50" charset="-128"/>
              </a:rPr>
              <a:t>金沢市下本多町</a:t>
            </a:r>
            <a:r>
              <a:rPr lang="en-US" altLang="ja-JP" b="0" i="0" dirty="0">
                <a:effectLst/>
                <a:latin typeface="Meiryo" panose="020B0604030504040204" pitchFamily="50" charset="-128"/>
                <a:ea typeface="Meiryo" panose="020B0604030504040204" pitchFamily="50" charset="-128"/>
              </a:rPr>
              <a:t>6</a:t>
            </a:r>
            <a:r>
              <a:rPr lang="ja-JP" altLang="en-US" b="0" i="0" dirty="0">
                <a:effectLst/>
                <a:latin typeface="Meiryo" panose="020B0604030504040204" pitchFamily="50" charset="-128"/>
                <a:ea typeface="Meiryo" panose="020B0604030504040204" pitchFamily="50" charset="-128"/>
              </a:rPr>
              <a:t>番丁</a:t>
            </a:r>
            <a:r>
              <a:rPr lang="en-US" altLang="ja-JP" b="0" i="0" dirty="0">
                <a:effectLst/>
                <a:latin typeface="Meiryo" panose="020B0604030504040204" pitchFamily="50" charset="-128"/>
                <a:ea typeface="Meiryo" panose="020B0604030504040204" pitchFamily="50" charset="-128"/>
              </a:rPr>
              <a:t>27</a:t>
            </a:r>
            <a:r>
              <a:rPr lang="ja-JP" altLang="en-US" b="0" i="0" dirty="0">
                <a:effectLst/>
                <a:latin typeface="Meiryo" panose="020B0604030504040204" pitchFamily="50" charset="-128"/>
                <a:ea typeface="Meiryo" panose="020B0604030504040204" pitchFamily="50" charset="-128"/>
              </a:rPr>
              <a:t>番地</a:t>
            </a:r>
            <a:endParaRPr kumimoji="1" lang="ja-JP" altLang="en-US" dirty="0"/>
          </a:p>
        </p:txBody>
      </p:sp>
      <p:sp>
        <p:nvSpPr>
          <p:cNvPr id="97" name="テキスト ボックス 96">
            <a:extLst>
              <a:ext uri="{FF2B5EF4-FFF2-40B4-BE49-F238E27FC236}">
                <a16:creationId xmlns:a16="http://schemas.microsoft.com/office/drawing/2014/main" id="{87ABF152-DC21-8B49-B69E-5EE3F037B5DC}"/>
              </a:ext>
            </a:extLst>
          </p:cNvPr>
          <p:cNvSpPr txBox="1"/>
          <p:nvPr/>
        </p:nvSpPr>
        <p:spPr>
          <a:xfrm>
            <a:off x="1667429" y="2104335"/>
            <a:ext cx="4933758" cy="369332"/>
          </a:xfrm>
          <a:prstGeom prst="rect">
            <a:avLst/>
          </a:prstGeom>
          <a:noFill/>
        </p:spPr>
        <p:txBody>
          <a:bodyPr wrap="square" rtlCol="0">
            <a:spAutoFit/>
          </a:bodyPr>
          <a:lstStyle/>
          <a:p>
            <a:r>
              <a:rPr kumimoji="1" lang="ja-JP" altLang="en-US" dirty="0"/>
              <a:t>令和</a:t>
            </a:r>
            <a:r>
              <a:rPr kumimoji="1" lang="en-US" altLang="ja-JP" dirty="0"/>
              <a:t>4</a:t>
            </a:r>
            <a:r>
              <a:rPr kumimoji="1" lang="ja-JP" altLang="en-US" dirty="0"/>
              <a:t>年</a:t>
            </a:r>
            <a:r>
              <a:rPr kumimoji="1" lang="en-US" altLang="ja-JP" dirty="0"/>
              <a:t>5</a:t>
            </a:r>
            <a:r>
              <a:rPr kumimoji="1" lang="ja-JP" altLang="en-US" dirty="0"/>
              <a:t>月</a:t>
            </a:r>
            <a:r>
              <a:rPr kumimoji="1" lang="en-US" altLang="ja-JP" dirty="0"/>
              <a:t>1</a:t>
            </a:r>
            <a:r>
              <a:rPr kumimoji="1" lang="ja-JP" altLang="en-US" dirty="0"/>
              <a:t>日 </a:t>
            </a:r>
            <a:r>
              <a:rPr kumimoji="1" lang="en-US" altLang="ja-JP" dirty="0"/>
              <a:t>10:00</a:t>
            </a:r>
            <a:r>
              <a:rPr kumimoji="1" lang="ja-JP" altLang="en-US" dirty="0"/>
              <a:t>～</a:t>
            </a:r>
            <a:r>
              <a:rPr kumimoji="1" lang="en-US" altLang="ja-JP" dirty="0"/>
              <a:t>15:05</a:t>
            </a:r>
            <a:endParaRPr kumimoji="1" lang="ja-JP" altLang="en-US" dirty="0"/>
          </a:p>
        </p:txBody>
      </p:sp>
      <p:sp>
        <p:nvSpPr>
          <p:cNvPr id="19" name="正方形/長方形 18">
            <a:extLst>
              <a:ext uri="{FF2B5EF4-FFF2-40B4-BE49-F238E27FC236}">
                <a16:creationId xmlns:a16="http://schemas.microsoft.com/office/drawing/2014/main" id="{2E2F2B39-802F-C243-9FF9-244D9FB1BA05}"/>
              </a:ext>
            </a:extLst>
          </p:cNvPr>
          <p:cNvSpPr/>
          <p:nvPr/>
        </p:nvSpPr>
        <p:spPr>
          <a:xfrm>
            <a:off x="1835550" y="4161291"/>
            <a:ext cx="415498" cy="369332"/>
          </a:xfrm>
          <a:prstGeom prst="rect">
            <a:avLst/>
          </a:prstGeom>
        </p:spPr>
        <p:txBody>
          <a:bodyPr wrap="none">
            <a:spAutoFit/>
          </a:bodyPr>
          <a:lstStyle/>
          <a:p>
            <a:r>
              <a:rPr kumimoji="1" lang="ja-JP" altLang="en-US" dirty="0"/>
              <a:t>✔</a:t>
            </a:r>
            <a:endParaRPr lang="ja-JP" altLang="en-US" dirty="0"/>
          </a:p>
        </p:txBody>
      </p:sp>
      <p:sp>
        <p:nvSpPr>
          <p:cNvPr id="98" name="テキスト ボックス 97">
            <a:extLst>
              <a:ext uri="{FF2B5EF4-FFF2-40B4-BE49-F238E27FC236}">
                <a16:creationId xmlns:a16="http://schemas.microsoft.com/office/drawing/2014/main" id="{F79D068C-7C43-5040-9362-DD60A591CF43}"/>
              </a:ext>
            </a:extLst>
          </p:cNvPr>
          <p:cNvSpPr txBox="1"/>
          <p:nvPr/>
        </p:nvSpPr>
        <p:spPr>
          <a:xfrm>
            <a:off x="2330375" y="4163988"/>
            <a:ext cx="1229787" cy="369332"/>
          </a:xfrm>
          <a:prstGeom prst="rect">
            <a:avLst/>
          </a:prstGeom>
          <a:noFill/>
        </p:spPr>
        <p:txBody>
          <a:bodyPr wrap="square" rtlCol="0">
            <a:spAutoFit/>
          </a:bodyPr>
          <a:lstStyle/>
          <a:p>
            <a:r>
              <a:rPr kumimoji="1" lang="en-US" altLang="ja-JP" dirty="0"/>
              <a:t>1700</a:t>
            </a:r>
            <a:endParaRPr kumimoji="1" lang="ja-JP" altLang="en-US" dirty="0"/>
          </a:p>
        </p:txBody>
      </p:sp>
      <p:sp>
        <p:nvSpPr>
          <p:cNvPr id="20" name="正方形/長方形 19">
            <a:extLst>
              <a:ext uri="{FF2B5EF4-FFF2-40B4-BE49-F238E27FC236}">
                <a16:creationId xmlns:a16="http://schemas.microsoft.com/office/drawing/2014/main" id="{68E62C84-5CA0-004A-8A9C-83F65038BFB2}"/>
              </a:ext>
            </a:extLst>
          </p:cNvPr>
          <p:cNvSpPr/>
          <p:nvPr/>
        </p:nvSpPr>
        <p:spPr>
          <a:xfrm>
            <a:off x="1811825" y="4794440"/>
            <a:ext cx="415498" cy="369332"/>
          </a:xfrm>
          <a:prstGeom prst="rect">
            <a:avLst/>
          </a:prstGeom>
        </p:spPr>
        <p:txBody>
          <a:bodyPr wrap="none">
            <a:spAutoFit/>
          </a:bodyPr>
          <a:lstStyle/>
          <a:p>
            <a:r>
              <a:rPr kumimoji="1" lang="ja-JP" altLang="en-US" dirty="0"/>
              <a:t>✔</a:t>
            </a:r>
            <a:endParaRPr lang="ja-JP" altLang="en-US" dirty="0"/>
          </a:p>
        </p:txBody>
      </p:sp>
      <p:sp>
        <p:nvSpPr>
          <p:cNvPr id="106" name="テキスト ボックス 105">
            <a:extLst>
              <a:ext uri="{FF2B5EF4-FFF2-40B4-BE49-F238E27FC236}">
                <a16:creationId xmlns:a16="http://schemas.microsoft.com/office/drawing/2014/main" id="{F09C5FB9-A568-DD4A-8192-A09F8D9F503E}"/>
              </a:ext>
            </a:extLst>
          </p:cNvPr>
          <p:cNvSpPr txBox="1"/>
          <p:nvPr/>
        </p:nvSpPr>
        <p:spPr>
          <a:xfrm>
            <a:off x="1734335" y="6122355"/>
            <a:ext cx="4654241" cy="369332"/>
          </a:xfrm>
          <a:prstGeom prst="rect">
            <a:avLst/>
          </a:prstGeom>
          <a:noFill/>
        </p:spPr>
        <p:txBody>
          <a:bodyPr wrap="square" rtlCol="0">
            <a:spAutoFit/>
          </a:bodyPr>
          <a:lstStyle/>
          <a:p>
            <a:r>
              <a:rPr kumimoji="1" lang="en-US" altLang="ja-JP" dirty="0"/>
              <a:t>1000</a:t>
            </a:r>
            <a:r>
              <a:rPr kumimoji="1" lang="ja-JP" altLang="en-US" dirty="0"/>
              <a:t>人</a:t>
            </a:r>
          </a:p>
        </p:txBody>
      </p:sp>
      <p:sp>
        <p:nvSpPr>
          <p:cNvPr id="108" name="テキスト ボックス 107">
            <a:extLst>
              <a:ext uri="{FF2B5EF4-FFF2-40B4-BE49-F238E27FC236}">
                <a16:creationId xmlns:a16="http://schemas.microsoft.com/office/drawing/2014/main" id="{2C7BF31C-670B-6349-8702-FFEA8DD0497C}"/>
              </a:ext>
            </a:extLst>
          </p:cNvPr>
          <p:cNvSpPr txBox="1"/>
          <p:nvPr/>
        </p:nvSpPr>
        <p:spPr>
          <a:xfrm>
            <a:off x="1769587" y="6681642"/>
            <a:ext cx="4654241" cy="369332"/>
          </a:xfrm>
          <a:prstGeom prst="rect">
            <a:avLst/>
          </a:prstGeom>
          <a:noFill/>
        </p:spPr>
        <p:txBody>
          <a:bodyPr wrap="square" rtlCol="0">
            <a:spAutoFit/>
          </a:bodyPr>
          <a:lstStyle/>
          <a:p>
            <a:r>
              <a:rPr kumimoji="1" lang="ja-JP" altLang="en-US" dirty="0"/>
              <a:t>北陸</a:t>
            </a:r>
            <a:r>
              <a:rPr kumimoji="1" lang="en-US" altLang="ja-JP" dirty="0"/>
              <a:t>3</a:t>
            </a:r>
            <a:r>
              <a:rPr kumimoji="1" lang="ja-JP" altLang="en-US" dirty="0"/>
              <a:t>県の吹奏楽団体</a:t>
            </a:r>
          </a:p>
        </p:txBody>
      </p:sp>
      <p:sp>
        <p:nvSpPr>
          <p:cNvPr id="109" name="テキスト ボックス 108">
            <a:extLst>
              <a:ext uri="{FF2B5EF4-FFF2-40B4-BE49-F238E27FC236}">
                <a16:creationId xmlns:a16="http://schemas.microsoft.com/office/drawing/2014/main" id="{E0F0BEFB-3A93-0B4A-A5C4-568601B6624E}"/>
              </a:ext>
            </a:extLst>
          </p:cNvPr>
          <p:cNvSpPr txBox="1"/>
          <p:nvPr/>
        </p:nvSpPr>
        <p:spPr>
          <a:xfrm>
            <a:off x="1946946" y="7663463"/>
            <a:ext cx="4654241" cy="369332"/>
          </a:xfrm>
          <a:prstGeom prst="rect">
            <a:avLst/>
          </a:prstGeom>
          <a:noFill/>
        </p:spPr>
        <p:txBody>
          <a:bodyPr wrap="square" rtlCol="0">
            <a:spAutoFit/>
          </a:bodyPr>
          <a:lstStyle/>
          <a:p>
            <a:r>
              <a:rPr kumimoji="1" lang="ja-JP" altLang="en-US" dirty="0"/>
              <a:t>風と緑の楽都音楽祭実行委員会</a:t>
            </a:r>
          </a:p>
        </p:txBody>
      </p:sp>
      <p:sp>
        <p:nvSpPr>
          <p:cNvPr id="110" name="テキスト ボックス 109">
            <a:extLst>
              <a:ext uri="{FF2B5EF4-FFF2-40B4-BE49-F238E27FC236}">
                <a16:creationId xmlns:a16="http://schemas.microsoft.com/office/drawing/2014/main" id="{3950685F-CA2B-064A-B0C7-C68F8CE7CDC7}"/>
              </a:ext>
            </a:extLst>
          </p:cNvPr>
          <p:cNvSpPr txBox="1"/>
          <p:nvPr/>
        </p:nvSpPr>
        <p:spPr>
          <a:xfrm>
            <a:off x="1780897" y="8192906"/>
            <a:ext cx="4654241" cy="369332"/>
          </a:xfrm>
          <a:prstGeom prst="rect">
            <a:avLst/>
          </a:prstGeom>
          <a:noFill/>
        </p:spPr>
        <p:txBody>
          <a:bodyPr wrap="square" rtlCol="0">
            <a:spAutoFit/>
          </a:bodyPr>
          <a:lstStyle/>
          <a:p>
            <a:r>
              <a:rPr kumimoji="1" lang="ja-JP" altLang="en-US"/>
              <a:t>金沢市昭和町</a:t>
            </a:r>
            <a:r>
              <a:rPr kumimoji="1" lang="en-US" altLang="ja-JP" dirty="0"/>
              <a:t>20</a:t>
            </a:r>
            <a:r>
              <a:rPr kumimoji="1" lang="ja-JP" altLang="en-US"/>
              <a:t>ｰ</a:t>
            </a:r>
            <a:r>
              <a:rPr kumimoji="1" lang="en-US" altLang="ja-JP" dirty="0"/>
              <a:t>1</a:t>
            </a:r>
            <a:endParaRPr kumimoji="1" lang="ja-JP" altLang="en-US"/>
          </a:p>
        </p:txBody>
      </p:sp>
      <p:sp>
        <p:nvSpPr>
          <p:cNvPr id="114" name="テキスト ボックス 113">
            <a:extLst>
              <a:ext uri="{FF2B5EF4-FFF2-40B4-BE49-F238E27FC236}">
                <a16:creationId xmlns:a16="http://schemas.microsoft.com/office/drawing/2014/main" id="{1B293F6B-4E18-D047-B5FF-DC4D1C7260F2}"/>
              </a:ext>
            </a:extLst>
          </p:cNvPr>
          <p:cNvSpPr txBox="1"/>
          <p:nvPr/>
        </p:nvSpPr>
        <p:spPr>
          <a:xfrm>
            <a:off x="1769586" y="8893793"/>
            <a:ext cx="2264605" cy="369332"/>
          </a:xfrm>
          <a:prstGeom prst="rect">
            <a:avLst/>
          </a:prstGeom>
          <a:noFill/>
        </p:spPr>
        <p:txBody>
          <a:bodyPr wrap="square" rtlCol="0">
            <a:spAutoFit/>
          </a:bodyPr>
          <a:lstStyle/>
          <a:p>
            <a:r>
              <a:rPr kumimoji="1" lang="en-US" altLang="ja-JP" dirty="0"/>
              <a:t>076-232-8113</a:t>
            </a:r>
            <a:endParaRPr kumimoji="1" lang="ja-JP" altLang="en-US" dirty="0"/>
          </a:p>
        </p:txBody>
      </p:sp>
      <p:sp>
        <p:nvSpPr>
          <p:cNvPr id="117" name="テキスト ボックス 116">
            <a:extLst>
              <a:ext uri="{FF2B5EF4-FFF2-40B4-BE49-F238E27FC236}">
                <a16:creationId xmlns:a16="http://schemas.microsoft.com/office/drawing/2014/main" id="{273DF8AB-5EC7-754F-8FEF-1CE149B08F1E}"/>
              </a:ext>
            </a:extLst>
          </p:cNvPr>
          <p:cNvSpPr txBox="1"/>
          <p:nvPr/>
        </p:nvSpPr>
        <p:spPr>
          <a:xfrm>
            <a:off x="4256002" y="8890843"/>
            <a:ext cx="2264605" cy="369332"/>
          </a:xfrm>
          <a:prstGeom prst="rect">
            <a:avLst/>
          </a:prstGeom>
          <a:noFill/>
        </p:spPr>
        <p:txBody>
          <a:bodyPr wrap="square" rtlCol="0">
            <a:spAutoFit/>
          </a:bodyPr>
          <a:lstStyle/>
          <a:p>
            <a:r>
              <a:rPr kumimoji="1" lang="en-US" altLang="ja-JP" dirty="0"/>
              <a:t>office@gargan.jp</a:t>
            </a:r>
            <a:endParaRPr kumimoji="1" lang="ja-JP" altLang="en-US" dirty="0"/>
          </a:p>
        </p:txBody>
      </p:sp>
      <p:sp>
        <p:nvSpPr>
          <p:cNvPr id="119" name="テキスト ボックス 118">
            <a:extLst>
              <a:ext uri="{FF2B5EF4-FFF2-40B4-BE49-F238E27FC236}">
                <a16:creationId xmlns:a16="http://schemas.microsoft.com/office/drawing/2014/main" id="{6C44FEF1-4D47-9E40-B24C-D259ADB5E5C5}"/>
              </a:ext>
            </a:extLst>
          </p:cNvPr>
          <p:cNvSpPr txBox="1"/>
          <p:nvPr/>
        </p:nvSpPr>
        <p:spPr>
          <a:xfrm>
            <a:off x="1778038" y="9346950"/>
            <a:ext cx="4654241" cy="369332"/>
          </a:xfrm>
          <a:prstGeom prst="rect">
            <a:avLst/>
          </a:prstGeom>
          <a:noFill/>
        </p:spPr>
        <p:txBody>
          <a:bodyPr wrap="square" rtlCol="0">
            <a:spAutoFit/>
          </a:bodyPr>
          <a:lstStyle/>
          <a:p>
            <a:r>
              <a:rPr kumimoji="1" lang="en-US" altLang="ja-JP" dirty="0"/>
              <a:t>https://www.gargan.jp/</a:t>
            </a:r>
            <a:endParaRPr kumimoji="1" lang="ja-JP" altLang="en-US" dirty="0"/>
          </a:p>
        </p:txBody>
      </p:sp>
    </p:spTree>
    <p:extLst>
      <p:ext uri="{BB962C8B-B14F-4D97-AF65-F5344CB8AC3E}">
        <p14:creationId xmlns:p14="http://schemas.microsoft.com/office/powerpoint/2010/main" val="220635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２</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基本的な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令和２年９月１９日以降の取扱いが催物に適用されるためには、下記の項目を満たすことが必要です。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7920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2" name="グループ化 21"/>
          <p:cNvGrpSpPr/>
          <p:nvPr/>
        </p:nvGrpSpPr>
        <p:grpSpPr>
          <a:xfrm>
            <a:off x="205683" y="2181165"/>
            <a:ext cx="6466338" cy="561523"/>
            <a:chOff x="205683" y="1991656"/>
            <a:chExt cx="6466338" cy="561523"/>
          </a:xfrm>
        </p:grpSpPr>
        <p:sp>
          <p:nvSpPr>
            <p:cNvPr id="83" name="角丸四角形 82"/>
            <p:cNvSpPr/>
            <p:nvPr/>
          </p:nvSpPr>
          <p:spPr>
            <a:xfrm>
              <a:off x="205683" y="1991656"/>
              <a:ext cx="1355488" cy="546299"/>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マスク常時着用の奨励</a:t>
              </a:r>
            </a:p>
          </p:txBody>
        </p:sp>
        <p:sp>
          <p:nvSpPr>
            <p:cNvPr id="85" name="角丸四角形 84"/>
            <p:cNvSpPr/>
            <p:nvPr/>
          </p:nvSpPr>
          <p:spPr>
            <a:xfrm>
              <a:off x="1686503" y="1994498"/>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79" name="正方形/長方形 78"/>
            <p:cNvSpPr/>
            <p:nvPr/>
          </p:nvSpPr>
          <p:spPr>
            <a:xfrm>
              <a:off x="1855334" y="212496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テキスト ボックス 79"/>
            <p:cNvSpPr txBox="1"/>
            <p:nvPr/>
          </p:nvSpPr>
          <p:spPr>
            <a:xfrm>
              <a:off x="2159722" y="2040218"/>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マスク着用状況が確認でき、着用していない</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場合は個別に注意等を行う</a:t>
              </a:r>
            </a:p>
          </p:txBody>
        </p:sp>
      </p:grpSp>
      <p:grpSp>
        <p:nvGrpSpPr>
          <p:cNvPr id="20" name="グループ化 19"/>
          <p:cNvGrpSpPr/>
          <p:nvPr/>
        </p:nvGrpSpPr>
        <p:grpSpPr>
          <a:xfrm>
            <a:off x="205683" y="3009049"/>
            <a:ext cx="6466338" cy="1176774"/>
            <a:chOff x="205683" y="2600053"/>
            <a:chExt cx="6466338" cy="1176774"/>
          </a:xfrm>
        </p:grpSpPr>
        <p:sp>
          <p:nvSpPr>
            <p:cNvPr id="165" name="角丸四角形 164"/>
            <p:cNvSpPr/>
            <p:nvPr/>
          </p:nvSpPr>
          <p:spPr>
            <a:xfrm>
              <a:off x="205683" y="2600053"/>
              <a:ext cx="1355488" cy="1161624"/>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大声を</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出さない</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ことの奨励</a:t>
              </a:r>
            </a:p>
          </p:txBody>
        </p:sp>
        <p:sp>
          <p:nvSpPr>
            <p:cNvPr id="166" name="角丸四角形 165"/>
            <p:cNvSpPr/>
            <p:nvPr/>
          </p:nvSpPr>
          <p:spPr>
            <a:xfrm>
              <a:off x="1686503" y="2602895"/>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0" name="正方形/長方形 159"/>
            <p:cNvSpPr/>
            <p:nvPr/>
          </p:nvSpPr>
          <p:spPr>
            <a:xfrm>
              <a:off x="1855334" y="273336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p:cNvSpPr txBox="1"/>
            <p:nvPr/>
          </p:nvSpPr>
          <p:spPr>
            <a:xfrm>
              <a:off x="2159722" y="2648615"/>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大声を出す者がいた場合等は、個別に注意等を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行う</a:t>
              </a:r>
            </a:p>
          </p:txBody>
        </p:sp>
        <p:sp>
          <p:nvSpPr>
            <p:cNvPr id="162" name="角丸四角形 161"/>
            <p:cNvSpPr/>
            <p:nvPr/>
          </p:nvSpPr>
          <p:spPr>
            <a:xfrm>
              <a:off x="1686503" y="3213023"/>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3" name="正方形/長方形 162"/>
            <p:cNvSpPr/>
            <p:nvPr/>
          </p:nvSpPr>
          <p:spPr>
            <a:xfrm>
              <a:off x="1855334" y="334861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2159722" y="3263866"/>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スポーツイベント等ではラッパ等の鳴り物を</a:t>
              </a:r>
            </a:p>
            <a:p>
              <a:pPr>
                <a:lnSpc>
                  <a:spcPts val="1600"/>
                </a:lnSpc>
              </a:pPr>
              <a:r>
                <a:rPr kumimoji="1" lang="ja-JP" altLang="en-US" sz="1600" b="1" dirty="0">
                  <a:latin typeface="メイリオ" panose="020B0604030504040204" pitchFamily="50" charset="-128"/>
                  <a:ea typeface="メイリオ" panose="020B0604030504040204" pitchFamily="50" charset="-128"/>
                </a:rPr>
                <a:t>禁止する</a:t>
              </a:r>
            </a:p>
          </p:txBody>
        </p:sp>
      </p:grpSp>
      <p:grpSp>
        <p:nvGrpSpPr>
          <p:cNvPr id="23" name="グループ化 22"/>
          <p:cNvGrpSpPr/>
          <p:nvPr/>
        </p:nvGrpSpPr>
        <p:grpSpPr>
          <a:xfrm>
            <a:off x="205683" y="4452184"/>
            <a:ext cx="6466338" cy="558681"/>
            <a:chOff x="205683" y="3831682"/>
            <a:chExt cx="6466338" cy="558681"/>
          </a:xfrm>
        </p:grpSpPr>
        <p:sp>
          <p:nvSpPr>
            <p:cNvPr id="171" name="角丸四角形 170"/>
            <p:cNvSpPr/>
            <p:nvPr/>
          </p:nvSpPr>
          <p:spPr>
            <a:xfrm>
              <a:off x="205683" y="3834036"/>
              <a:ext cx="1355488" cy="546299"/>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手洗</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手指消毒</a:t>
              </a:r>
            </a:p>
          </p:txBody>
        </p:sp>
        <p:sp>
          <p:nvSpPr>
            <p:cNvPr id="172" name="角丸四角形 171"/>
            <p:cNvSpPr/>
            <p:nvPr/>
          </p:nvSpPr>
          <p:spPr>
            <a:xfrm>
              <a:off x="1686503" y="3831682"/>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9" name="正方形/長方形 168"/>
            <p:cNvSpPr/>
            <p:nvPr/>
          </p:nvSpPr>
          <p:spPr>
            <a:xfrm>
              <a:off x="1855334" y="3962148"/>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テキスト ボックス 169"/>
            <p:cNvSpPr txBox="1"/>
            <p:nvPr/>
          </p:nvSpPr>
          <p:spPr>
            <a:xfrm>
              <a:off x="2159722" y="3877402"/>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こまめな手洗を奨励する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アルコール等の手指消毒液を設置する</a:t>
              </a:r>
            </a:p>
          </p:txBody>
        </p:sp>
      </p:grpSp>
      <p:grpSp>
        <p:nvGrpSpPr>
          <p:cNvPr id="24" name="グループ化 23"/>
          <p:cNvGrpSpPr/>
          <p:nvPr/>
        </p:nvGrpSpPr>
        <p:grpSpPr>
          <a:xfrm>
            <a:off x="205683" y="5277226"/>
            <a:ext cx="6466338" cy="558681"/>
            <a:chOff x="205683" y="4454506"/>
            <a:chExt cx="6466338" cy="558681"/>
          </a:xfrm>
        </p:grpSpPr>
        <p:sp>
          <p:nvSpPr>
            <p:cNvPr id="177" name="角丸四角形 176"/>
            <p:cNvSpPr/>
            <p:nvPr/>
          </p:nvSpPr>
          <p:spPr>
            <a:xfrm>
              <a:off x="205683" y="4456860"/>
              <a:ext cx="1355488" cy="546299"/>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消毒の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徹底</a:t>
              </a:r>
            </a:p>
          </p:txBody>
        </p:sp>
        <p:sp>
          <p:nvSpPr>
            <p:cNvPr id="178" name="角丸四角形 177"/>
            <p:cNvSpPr/>
            <p:nvPr/>
          </p:nvSpPr>
          <p:spPr>
            <a:xfrm>
              <a:off x="1686503" y="4454506"/>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75" name="正方形/長方形 174"/>
            <p:cNvSpPr/>
            <p:nvPr/>
          </p:nvSpPr>
          <p:spPr>
            <a:xfrm>
              <a:off x="1855334" y="458497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テキスト ボックス 175"/>
            <p:cNvSpPr txBox="1"/>
            <p:nvPr/>
          </p:nvSpPr>
          <p:spPr>
            <a:xfrm>
              <a:off x="2159722" y="4500226"/>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施設内（出入口、トイレ、ウイルスが付着した可能性のある場所等）をこまめに消毒する</a:t>
              </a:r>
            </a:p>
          </p:txBody>
        </p:sp>
      </p:grpSp>
      <p:grpSp>
        <p:nvGrpSpPr>
          <p:cNvPr id="25" name="グループ化 24"/>
          <p:cNvGrpSpPr/>
          <p:nvPr/>
        </p:nvGrpSpPr>
        <p:grpSpPr>
          <a:xfrm>
            <a:off x="205683" y="6102268"/>
            <a:ext cx="6466338" cy="1511239"/>
            <a:chOff x="205683" y="5069737"/>
            <a:chExt cx="6466338" cy="1511239"/>
          </a:xfrm>
        </p:grpSpPr>
        <p:sp>
          <p:nvSpPr>
            <p:cNvPr id="183" name="角丸四角形 182"/>
            <p:cNvSpPr/>
            <p:nvPr/>
          </p:nvSpPr>
          <p:spPr>
            <a:xfrm>
              <a:off x="205683" y="5072091"/>
              <a:ext cx="1355488" cy="1491128"/>
            </a:xfrm>
            <a:prstGeom prst="roundRect">
              <a:avLst>
                <a:gd name="adj" fmla="val 10068"/>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換気</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保湿</a:t>
              </a:r>
            </a:p>
          </p:txBody>
        </p:sp>
        <p:sp>
          <p:nvSpPr>
            <p:cNvPr id="184" name="角丸四角形 183"/>
            <p:cNvSpPr/>
            <p:nvPr/>
          </p:nvSpPr>
          <p:spPr>
            <a:xfrm>
              <a:off x="1686503" y="5069737"/>
              <a:ext cx="4985518" cy="890196"/>
            </a:xfrm>
            <a:prstGeom prst="roundRect">
              <a:avLst>
                <a:gd name="adj" fmla="val 1233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1" name="正方形/長方形 180"/>
            <p:cNvSpPr/>
            <p:nvPr/>
          </p:nvSpPr>
          <p:spPr>
            <a:xfrm>
              <a:off x="1855334" y="535632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テキスト ボックス 181"/>
            <p:cNvSpPr txBox="1"/>
            <p:nvPr/>
          </p:nvSpPr>
          <p:spPr>
            <a:xfrm>
              <a:off x="2159722" y="5115458"/>
              <a:ext cx="4504004" cy="913070"/>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法令等を遵守した空調設備の設置、こまめな</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換気を行う</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・１時間に２回以上、１回に５分間以上</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・室温が下がらない範囲で常時窓開け　　等</a:t>
              </a:r>
            </a:p>
          </p:txBody>
        </p:sp>
        <p:sp>
          <p:nvSpPr>
            <p:cNvPr id="185" name="角丸四角形 184"/>
            <p:cNvSpPr/>
            <p:nvPr/>
          </p:nvSpPr>
          <p:spPr>
            <a:xfrm>
              <a:off x="1686503" y="6014564"/>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6" name="正方形/長方形 185"/>
            <p:cNvSpPr/>
            <p:nvPr/>
          </p:nvSpPr>
          <p:spPr>
            <a:xfrm>
              <a:off x="1855334" y="613803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テキスト ボックス 186"/>
            <p:cNvSpPr txBox="1"/>
            <p:nvPr/>
          </p:nvSpPr>
          <p:spPr>
            <a:xfrm>
              <a:off x="2159722" y="6068015"/>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乾燥する場面では、湿度</a:t>
              </a:r>
              <a:r>
                <a:rPr kumimoji="1" lang="en-US" altLang="ja-JP" sz="1600" b="1" dirty="0">
                  <a:latin typeface="メイリオ" panose="020B0604030504040204" pitchFamily="50" charset="-128"/>
                  <a:ea typeface="メイリオ" panose="020B0604030504040204" pitchFamily="50" charset="-128"/>
                </a:rPr>
                <a:t>40%</a:t>
              </a:r>
              <a:r>
                <a:rPr kumimoji="1" lang="ja-JP" altLang="en-US" sz="1600" b="1" dirty="0">
                  <a:latin typeface="メイリオ" panose="020B0604030504040204" pitchFamily="50" charset="-128"/>
                  <a:ea typeface="メイリオ" panose="020B0604030504040204" pitchFamily="50" charset="-128"/>
                </a:rPr>
                <a:t>を目安に加湿</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する。</a:t>
              </a:r>
            </a:p>
          </p:txBody>
        </p:sp>
      </p:grpSp>
      <p:grpSp>
        <p:nvGrpSpPr>
          <p:cNvPr id="27" name="グループ化 26"/>
          <p:cNvGrpSpPr/>
          <p:nvPr/>
        </p:nvGrpSpPr>
        <p:grpSpPr>
          <a:xfrm>
            <a:off x="205683" y="7879868"/>
            <a:ext cx="6466338" cy="1776644"/>
            <a:chOff x="205683" y="6630930"/>
            <a:chExt cx="6466338" cy="1776644"/>
          </a:xfrm>
        </p:grpSpPr>
        <p:sp>
          <p:nvSpPr>
            <p:cNvPr id="195" name="角丸四角形 194"/>
            <p:cNvSpPr/>
            <p:nvPr/>
          </p:nvSpPr>
          <p:spPr>
            <a:xfrm>
              <a:off x="205683" y="6630930"/>
              <a:ext cx="1355488" cy="1771753"/>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密集の回避</a:t>
              </a:r>
            </a:p>
          </p:txBody>
        </p:sp>
        <p:grpSp>
          <p:nvGrpSpPr>
            <p:cNvPr id="19" name="グループ化 18"/>
            <p:cNvGrpSpPr/>
            <p:nvPr/>
          </p:nvGrpSpPr>
          <p:grpSpPr>
            <a:xfrm>
              <a:off x="1686503" y="6633773"/>
              <a:ext cx="4985518" cy="558681"/>
              <a:chOff x="1686503" y="6633773"/>
              <a:chExt cx="4985518" cy="558681"/>
            </a:xfrm>
          </p:grpSpPr>
          <p:sp>
            <p:nvSpPr>
              <p:cNvPr id="196" name="角丸四角形 195"/>
              <p:cNvSpPr/>
              <p:nvPr/>
            </p:nvSpPr>
            <p:spPr>
              <a:xfrm>
                <a:off x="1686503" y="6633773"/>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0" name="正方形/長方形 189"/>
              <p:cNvSpPr/>
              <p:nvPr/>
            </p:nvSpPr>
            <p:spPr>
              <a:xfrm>
                <a:off x="1855334" y="6764239"/>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テキスト ボックス 190"/>
              <p:cNvSpPr txBox="1"/>
              <p:nvPr/>
            </p:nvSpPr>
            <p:spPr>
              <a:xfrm>
                <a:off x="2159722" y="6679493"/>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時間差入退場等により、入退場時の密集を回避</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する</a:t>
                </a:r>
              </a:p>
            </p:txBody>
          </p:sp>
        </p:grpSp>
        <p:grpSp>
          <p:nvGrpSpPr>
            <p:cNvPr id="17" name="グループ化 16"/>
            <p:cNvGrpSpPr/>
            <p:nvPr/>
          </p:nvGrpSpPr>
          <p:grpSpPr>
            <a:xfrm>
              <a:off x="1686503" y="7241339"/>
              <a:ext cx="4985518" cy="563804"/>
              <a:chOff x="1686503" y="7243901"/>
              <a:chExt cx="4985518" cy="563804"/>
            </a:xfrm>
          </p:grpSpPr>
          <p:sp>
            <p:nvSpPr>
              <p:cNvPr id="192" name="角丸四角形 191"/>
              <p:cNvSpPr/>
              <p:nvPr/>
            </p:nvSpPr>
            <p:spPr>
              <a:xfrm>
                <a:off x="1686503" y="7243901"/>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3" name="正方形/長方形 192"/>
              <p:cNvSpPr/>
              <p:nvPr/>
            </p:nvSpPr>
            <p:spPr>
              <a:xfrm>
                <a:off x="1855334" y="737949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テキスト ボックス 193"/>
              <p:cNvSpPr txBox="1"/>
              <p:nvPr/>
            </p:nvSpPr>
            <p:spPr>
              <a:xfrm>
                <a:off x="2159722" y="7294744"/>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人員の配置、導線の確保等の体制を構築し、</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a:t>
                </a:r>
              </a:p>
            </p:txBody>
          </p:sp>
        </p:grpSp>
        <p:grpSp>
          <p:nvGrpSpPr>
            <p:cNvPr id="16" name="グループ化 15"/>
            <p:cNvGrpSpPr/>
            <p:nvPr/>
          </p:nvGrpSpPr>
          <p:grpSpPr>
            <a:xfrm>
              <a:off x="1686503" y="7854029"/>
              <a:ext cx="4985518" cy="553545"/>
              <a:chOff x="1686503" y="7854029"/>
              <a:chExt cx="4985518" cy="553545"/>
            </a:xfrm>
          </p:grpSpPr>
          <p:sp>
            <p:nvSpPr>
              <p:cNvPr id="197" name="角丸四角形 196"/>
              <p:cNvSpPr/>
              <p:nvPr/>
            </p:nvSpPr>
            <p:spPr>
              <a:xfrm>
                <a:off x="1686503" y="7854029"/>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8" name="正方形/長方形 197"/>
              <p:cNvSpPr/>
              <p:nvPr/>
            </p:nvSpPr>
            <p:spPr>
              <a:xfrm>
                <a:off x="1855334" y="7989618"/>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テキスト ボックス 198"/>
              <p:cNvSpPr txBox="1"/>
              <p:nvPr/>
            </p:nvSpPr>
            <p:spPr>
              <a:xfrm>
                <a:off x="2159722" y="7904872"/>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入場口・トイレ・売店等の密集が回避できない場合はキャパシティに応じ収容人数を制限する</a:t>
                </a:r>
              </a:p>
            </p:txBody>
          </p:sp>
        </p:grpSp>
      </p:grpSp>
      <p:sp>
        <p:nvSpPr>
          <p:cNvPr id="59" name="テキスト ボックス 58"/>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60" name="テキスト ボックス 59"/>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2</a:t>
            </a:r>
          </a:p>
        </p:txBody>
      </p:sp>
      <p:sp>
        <p:nvSpPr>
          <p:cNvPr id="4" name="正方形/長方形 3">
            <a:extLst>
              <a:ext uri="{FF2B5EF4-FFF2-40B4-BE49-F238E27FC236}">
                <a16:creationId xmlns:a16="http://schemas.microsoft.com/office/drawing/2014/main" id="{F5A43704-C958-2D41-8D46-20B5CC0A6D27}"/>
              </a:ext>
            </a:extLst>
          </p:cNvPr>
          <p:cNvSpPr/>
          <p:nvPr/>
        </p:nvSpPr>
        <p:spPr>
          <a:xfrm>
            <a:off x="1802751" y="3120179"/>
            <a:ext cx="415498" cy="369332"/>
          </a:xfrm>
          <a:prstGeom prst="rect">
            <a:avLst/>
          </a:prstGeom>
        </p:spPr>
        <p:txBody>
          <a:bodyPr wrap="none">
            <a:spAutoFit/>
          </a:bodyPr>
          <a:lstStyle/>
          <a:p>
            <a:r>
              <a:rPr kumimoji="1" lang="ja-JP" altLang="en-US"/>
              <a:t>✔</a:t>
            </a:r>
            <a:endParaRPr lang="ja-JP" altLang="en-US"/>
          </a:p>
        </p:txBody>
      </p:sp>
      <p:sp>
        <p:nvSpPr>
          <p:cNvPr id="61" name="正方形/長方形 60">
            <a:extLst>
              <a:ext uri="{FF2B5EF4-FFF2-40B4-BE49-F238E27FC236}">
                <a16:creationId xmlns:a16="http://schemas.microsoft.com/office/drawing/2014/main" id="{5D4BE544-52DA-5448-9E08-C143A51FF524}"/>
              </a:ext>
            </a:extLst>
          </p:cNvPr>
          <p:cNvSpPr/>
          <p:nvPr/>
        </p:nvSpPr>
        <p:spPr>
          <a:xfrm>
            <a:off x="1799620" y="2287858"/>
            <a:ext cx="415498" cy="369332"/>
          </a:xfrm>
          <a:prstGeom prst="rect">
            <a:avLst/>
          </a:prstGeom>
        </p:spPr>
        <p:txBody>
          <a:bodyPr wrap="none">
            <a:spAutoFit/>
          </a:bodyPr>
          <a:lstStyle/>
          <a:p>
            <a:r>
              <a:rPr kumimoji="1" lang="ja-JP" altLang="en-US"/>
              <a:t>✔</a:t>
            </a:r>
            <a:endParaRPr lang="ja-JP" altLang="en-US"/>
          </a:p>
        </p:txBody>
      </p:sp>
      <p:sp>
        <p:nvSpPr>
          <p:cNvPr id="62" name="正方形/長方形 61">
            <a:extLst>
              <a:ext uri="{FF2B5EF4-FFF2-40B4-BE49-F238E27FC236}">
                <a16:creationId xmlns:a16="http://schemas.microsoft.com/office/drawing/2014/main" id="{ABE1B72F-B0BE-C543-A21B-8AC7FD06D705}"/>
              </a:ext>
            </a:extLst>
          </p:cNvPr>
          <p:cNvSpPr/>
          <p:nvPr/>
        </p:nvSpPr>
        <p:spPr>
          <a:xfrm>
            <a:off x="1799620" y="4551424"/>
            <a:ext cx="415498" cy="369332"/>
          </a:xfrm>
          <a:prstGeom prst="rect">
            <a:avLst/>
          </a:prstGeom>
        </p:spPr>
        <p:txBody>
          <a:bodyPr wrap="none">
            <a:spAutoFit/>
          </a:bodyPr>
          <a:lstStyle/>
          <a:p>
            <a:r>
              <a:rPr kumimoji="1" lang="ja-JP" altLang="en-US"/>
              <a:t>✔</a:t>
            </a:r>
            <a:endParaRPr lang="ja-JP" altLang="en-US"/>
          </a:p>
        </p:txBody>
      </p:sp>
      <p:sp>
        <p:nvSpPr>
          <p:cNvPr id="5" name="正方形/長方形 4">
            <a:extLst>
              <a:ext uri="{FF2B5EF4-FFF2-40B4-BE49-F238E27FC236}">
                <a16:creationId xmlns:a16="http://schemas.microsoft.com/office/drawing/2014/main" id="{48EBE016-87B5-3245-A13C-73CCCD11CBFB}"/>
              </a:ext>
            </a:extLst>
          </p:cNvPr>
          <p:cNvSpPr/>
          <p:nvPr/>
        </p:nvSpPr>
        <p:spPr>
          <a:xfrm>
            <a:off x="1784414" y="5389133"/>
            <a:ext cx="415498" cy="369332"/>
          </a:xfrm>
          <a:prstGeom prst="rect">
            <a:avLst/>
          </a:prstGeom>
        </p:spPr>
        <p:txBody>
          <a:bodyPr wrap="none">
            <a:spAutoFit/>
          </a:bodyPr>
          <a:lstStyle/>
          <a:p>
            <a:r>
              <a:rPr kumimoji="1" lang="ja-JP" altLang="en-US"/>
              <a:t>✔</a:t>
            </a:r>
            <a:endParaRPr lang="ja-JP" altLang="en-US"/>
          </a:p>
        </p:txBody>
      </p:sp>
      <p:sp>
        <p:nvSpPr>
          <p:cNvPr id="63" name="正方形/長方形 62">
            <a:extLst>
              <a:ext uri="{FF2B5EF4-FFF2-40B4-BE49-F238E27FC236}">
                <a16:creationId xmlns:a16="http://schemas.microsoft.com/office/drawing/2014/main" id="{0C001369-332A-EE42-BB40-AB5182896C56}"/>
              </a:ext>
            </a:extLst>
          </p:cNvPr>
          <p:cNvSpPr/>
          <p:nvPr/>
        </p:nvSpPr>
        <p:spPr>
          <a:xfrm>
            <a:off x="1791585" y="6388184"/>
            <a:ext cx="415498" cy="369332"/>
          </a:xfrm>
          <a:prstGeom prst="rect">
            <a:avLst/>
          </a:prstGeom>
        </p:spPr>
        <p:txBody>
          <a:bodyPr wrap="none">
            <a:spAutoFit/>
          </a:bodyPr>
          <a:lstStyle/>
          <a:p>
            <a:r>
              <a:rPr kumimoji="1" lang="ja-JP" altLang="en-US"/>
              <a:t>✔</a:t>
            </a:r>
            <a:endParaRPr lang="ja-JP" altLang="en-US"/>
          </a:p>
        </p:txBody>
      </p:sp>
      <p:sp>
        <p:nvSpPr>
          <p:cNvPr id="6" name="正方形/長方形 5">
            <a:extLst>
              <a:ext uri="{FF2B5EF4-FFF2-40B4-BE49-F238E27FC236}">
                <a16:creationId xmlns:a16="http://schemas.microsoft.com/office/drawing/2014/main" id="{30F094E2-C165-1F4A-A1AB-CB7A365F3078}"/>
              </a:ext>
            </a:extLst>
          </p:cNvPr>
          <p:cNvSpPr/>
          <p:nvPr/>
        </p:nvSpPr>
        <p:spPr>
          <a:xfrm>
            <a:off x="1792169" y="7168703"/>
            <a:ext cx="415498" cy="369332"/>
          </a:xfrm>
          <a:prstGeom prst="rect">
            <a:avLst/>
          </a:prstGeom>
        </p:spPr>
        <p:txBody>
          <a:bodyPr wrap="none">
            <a:spAutoFit/>
          </a:bodyPr>
          <a:lstStyle/>
          <a:p>
            <a:r>
              <a:rPr kumimoji="1" lang="ja-JP" altLang="en-US"/>
              <a:t>✔</a:t>
            </a:r>
            <a:endParaRPr lang="ja-JP" altLang="en-US"/>
          </a:p>
        </p:txBody>
      </p:sp>
      <p:sp>
        <p:nvSpPr>
          <p:cNvPr id="7" name="正方形/長方形 6">
            <a:extLst>
              <a:ext uri="{FF2B5EF4-FFF2-40B4-BE49-F238E27FC236}">
                <a16:creationId xmlns:a16="http://schemas.microsoft.com/office/drawing/2014/main" id="{29DDC42F-64A9-E34E-B345-6A8F032C3169}"/>
              </a:ext>
            </a:extLst>
          </p:cNvPr>
          <p:cNvSpPr/>
          <p:nvPr/>
        </p:nvSpPr>
        <p:spPr>
          <a:xfrm>
            <a:off x="1791585" y="8613679"/>
            <a:ext cx="415498" cy="369332"/>
          </a:xfrm>
          <a:prstGeom prst="rect">
            <a:avLst/>
          </a:prstGeom>
        </p:spPr>
        <p:txBody>
          <a:bodyPr wrap="none">
            <a:spAutoFit/>
          </a:bodyPr>
          <a:lstStyle/>
          <a:p>
            <a:r>
              <a:rPr kumimoji="1" lang="ja-JP" altLang="en-US"/>
              <a:t>✔</a:t>
            </a:r>
            <a:endParaRPr lang="ja-JP" altLang="en-US"/>
          </a:p>
        </p:txBody>
      </p:sp>
      <p:sp>
        <p:nvSpPr>
          <p:cNvPr id="66" name="正方形/長方形 65">
            <a:extLst>
              <a:ext uri="{FF2B5EF4-FFF2-40B4-BE49-F238E27FC236}">
                <a16:creationId xmlns:a16="http://schemas.microsoft.com/office/drawing/2014/main" id="{4974F7EE-3563-6546-9C04-5B481FA8C418}"/>
              </a:ext>
            </a:extLst>
          </p:cNvPr>
          <p:cNvSpPr/>
          <p:nvPr/>
        </p:nvSpPr>
        <p:spPr>
          <a:xfrm>
            <a:off x="1799620" y="8008637"/>
            <a:ext cx="415498" cy="369332"/>
          </a:xfrm>
          <a:prstGeom prst="rect">
            <a:avLst/>
          </a:prstGeom>
        </p:spPr>
        <p:txBody>
          <a:bodyPr wrap="none">
            <a:spAutoFit/>
          </a:bodyPr>
          <a:lstStyle/>
          <a:p>
            <a:r>
              <a:rPr kumimoji="1" lang="ja-JP" altLang="en-US"/>
              <a:t>✔</a:t>
            </a:r>
            <a:endParaRPr lang="ja-JP" altLang="en-US"/>
          </a:p>
        </p:txBody>
      </p:sp>
      <p:sp>
        <p:nvSpPr>
          <p:cNvPr id="67" name="正方形/長方形 66">
            <a:extLst>
              <a:ext uri="{FF2B5EF4-FFF2-40B4-BE49-F238E27FC236}">
                <a16:creationId xmlns:a16="http://schemas.microsoft.com/office/drawing/2014/main" id="{184E977C-7906-3647-BC21-09755CF8542A}"/>
              </a:ext>
            </a:extLst>
          </p:cNvPr>
          <p:cNvSpPr/>
          <p:nvPr/>
        </p:nvSpPr>
        <p:spPr>
          <a:xfrm>
            <a:off x="1791585" y="9240030"/>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3200254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２</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基本的な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令和２年９月１９日以降の取扱いが催物に適用されるためには、下記の項目を満たすことが必要です。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7920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0" name="グループ化 19"/>
          <p:cNvGrpSpPr/>
          <p:nvPr/>
        </p:nvGrpSpPr>
        <p:grpSpPr>
          <a:xfrm>
            <a:off x="205683" y="7695909"/>
            <a:ext cx="6466338" cy="2180863"/>
            <a:chOff x="205683" y="2600052"/>
            <a:chExt cx="6466338" cy="2180863"/>
          </a:xfrm>
        </p:grpSpPr>
        <p:sp>
          <p:nvSpPr>
            <p:cNvPr id="165" name="角丸四角形 164"/>
            <p:cNvSpPr/>
            <p:nvPr/>
          </p:nvSpPr>
          <p:spPr>
            <a:xfrm>
              <a:off x="205683" y="2600052"/>
              <a:ext cx="1355488" cy="2106845"/>
            </a:xfrm>
            <a:prstGeom prst="roundRect">
              <a:avLst>
                <a:gd name="adj" fmla="val 10054"/>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参加者の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把握</a:t>
              </a:r>
            </a:p>
          </p:txBody>
        </p:sp>
        <p:sp>
          <p:nvSpPr>
            <p:cNvPr id="166" name="角丸四角形 165"/>
            <p:cNvSpPr/>
            <p:nvPr/>
          </p:nvSpPr>
          <p:spPr>
            <a:xfrm>
              <a:off x="1686503" y="2602895"/>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0" name="正方形/長方形 159"/>
            <p:cNvSpPr/>
            <p:nvPr/>
          </p:nvSpPr>
          <p:spPr>
            <a:xfrm>
              <a:off x="1855334" y="273336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p:cNvSpPr txBox="1"/>
            <p:nvPr/>
          </p:nvSpPr>
          <p:spPr>
            <a:xfrm>
              <a:off x="2159722" y="2648615"/>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可能な限り事前予約制とし、あるいは入場時に連絡先を把握する</a:t>
              </a:r>
            </a:p>
          </p:txBody>
        </p:sp>
        <p:sp>
          <p:nvSpPr>
            <p:cNvPr id="162" name="角丸四角形 161"/>
            <p:cNvSpPr/>
            <p:nvPr/>
          </p:nvSpPr>
          <p:spPr>
            <a:xfrm>
              <a:off x="1686503" y="3213023"/>
              <a:ext cx="4985518" cy="1493875"/>
            </a:xfrm>
            <a:prstGeom prst="roundRect">
              <a:avLst>
                <a:gd name="adj" fmla="val 77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3" name="正方形/長方形 162"/>
            <p:cNvSpPr/>
            <p:nvPr/>
          </p:nvSpPr>
          <p:spPr>
            <a:xfrm>
              <a:off x="1855334" y="377687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2159722" y="3252291"/>
              <a:ext cx="4504004" cy="1528624"/>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接触確認アプリ（</a:t>
              </a:r>
              <a:r>
                <a:rPr kumimoji="1" lang="en-US" altLang="ja-JP" sz="1600" b="1" dirty="0">
                  <a:latin typeface="メイリオ" panose="020B0604030504040204" pitchFamily="50" charset="-128"/>
                  <a:ea typeface="メイリオ" panose="020B0604030504040204" pitchFamily="50" charset="-128"/>
                </a:rPr>
                <a:t>COCOA</a:t>
              </a:r>
              <a:r>
                <a:rPr kumimoji="1" lang="ja-JP" altLang="en-US" sz="1600" b="1" dirty="0">
                  <a:latin typeface="メイリオ" panose="020B0604030504040204" pitchFamily="50" charset="-128"/>
                  <a:ea typeface="メイリオ" panose="020B0604030504040204" pitchFamily="50" charset="-128"/>
                </a:rPr>
                <a:t>）や各地域の通知サービスを奨励する</a:t>
              </a:r>
            </a:p>
            <a:p>
              <a:pPr>
                <a:lnSpc>
                  <a:spcPts val="1600"/>
                </a:lnSpc>
              </a:pPr>
              <a:r>
                <a:rPr kumimoji="1" lang="ja-JP" altLang="en-US" sz="1600" b="1" dirty="0">
                  <a:latin typeface="メイリオ" panose="020B0604030504040204" pitchFamily="50" charset="-128"/>
                  <a:ea typeface="メイリオ" panose="020B0604030504040204" pitchFamily="50" charset="-128"/>
                </a:rPr>
                <a:t>・アプリの</a:t>
              </a:r>
              <a:r>
                <a:rPr kumimoji="1" lang="en-US" altLang="ja-JP" sz="1600" b="1" dirty="0">
                  <a:latin typeface="メイリオ" panose="020B0604030504040204" pitchFamily="50" charset="-128"/>
                  <a:ea typeface="メイリオ" panose="020B0604030504040204" pitchFamily="50" charset="-128"/>
                </a:rPr>
                <a:t>QR</a:t>
              </a:r>
              <a:r>
                <a:rPr kumimoji="1" lang="ja-JP" altLang="en-US" sz="1600" b="1" dirty="0">
                  <a:latin typeface="メイリオ" panose="020B0604030504040204" pitchFamily="50" charset="-128"/>
                  <a:ea typeface="メイリオ" panose="020B0604030504040204" pitchFamily="50" charset="-128"/>
                </a:rPr>
                <a:t>コードを入口に掲示すること　</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等による具体的な促進措置を導入する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・携帯電話の利用を控える場面では、「電源</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及び</a:t>
              </a:r>
              <a:r>
                <a:rPr kumimoji="1" lang="en-US" altLang="ja-JP" sz="1600" b="1" dirty="0">
                  <a:latin typeface="メイリオ" panose="020B0604030504040204" pitchFamily="50" charset="-128"/>
                  <a:ea typeface="メイリオ" panose="020B0604030504040204" pitchFamily="50" charset="-128"/>
                </a:rPr>
                <a:t>Bluetooth</a:t>
              </a:r>
              <a:r>
                <a:rPr kumimoji="1" lang="ja-JP" altLang="en-US" sz="1600" b="1" dirty="0">
                  <a:latin typeface="メイリオ" panose="020B0604030504040204" pitchFamily="50" charset="-128"/>
                  <a:ea typeface="メイリオ" panose="020B0604030504040204" pitchFamily="50" charset="-128"/>
                </a:rPr>
                <a:t>を</a:t>
              </a:r>
              <a:r>
                <a:rPr kumimoji="1" lang="en-US" altLang="ja-JP" sz="1600" b="1" dirty="0">
                  <a:latin typeface="メイリオ" panose="020B0604030504040204" pitchFamily="50" charset="-128"/>
                  <a:ea typeface="メイリオ" panose="020B0604030504040204" pitchFamily="50" charset="-128"/>
                </a:rPr>
                <a:t>ON</a:t>
              </a:r>
              <a:r>
                <a:rPr kumimoji="1" lang="ja-JP" altLang="en-US" sz="1600" b="1" dirty="0">
                  <a:latin typeface="メイリオ" panose="020B0604030504040204" pitchFamily="50" charset="-128"/>
                  <a:ea typeface="メイリオ" panose="020B0604030504040204" pitchFamily="50" charset="-128"/>
                </a:rPr>
                <a:t>にした上でマナー</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モード」にすることを推奨する</a:t>
              </a:r>
            </a:p>
          </p:txBody>
        </p:sp>
      </p:grpSp>
      <p:grpSp>
        <p:nvGrpSpPr>
          <p:cNvPr id="2" name="グループ化 1"/>
          <p:cNvGrpSpPr/>
          <p:nvPr/>
        </p:nvGrpSpPr>
        <p:grpSpPr>
          <a:xfrm>
            <a:off x="205683" y="2017121"/>
            <a:ext cx="6466338" cy="2536455"/>
            <a:chOff x="205683" y="2098146"/>
            <a:chExt cx="6466338" cy="2536455"/>
          </a:xfrm>
        </p:grpSpPr>
        <p:sp>
          <p:nvSpPr>
            <p:cNvPr id="195" name="角丸四角形 194"/>
            <p:cNvSpPr/>
            <p:nvPr/>
          </p:nvSpPr>
          <p:spPr>
            <a:xfrm>
              <a:off x="205683" y="2098146"/>
              <a:ext cx="1355488" cy="2487466"/>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身体的距離の確保</a:t>
              </a:r>
            </a:p>
          </p:txBody>
        </p:sp>
        <p:grpSp>
          <p:nvGrpSpPr>
            <p:cNvPr id="19" name="グループ化 18"/>
            <p:cNvGrpSpPr/>
            <p:nvPr/>
          </p:nvGrpSpPr>
          <p:grpSpPr>
            <a:xfrm>
              <a:off x="1686503" y="2100989"/>
              <a:ext cx="4985518" cy="1152824"/>
              <a:chOff x="1686503" y="6633773"/>
              <a:chExt cx="4985518" cy="1152824"/>
            </a:xfrm>
          </p:grpSpPr>
          <p:sp>
            <p:nvSpPr>
              <p:cNvPr id="196" name="角丸四角形 195"/>
              <p:cNvSpPr/>
              <p:nvPr/>
            </p:nvSpPr>
            <p:spPr>
              <a:xfrm>
                <a:off x="1686503" y="6633773"/>
                <a:ext cx="4985518" cy="1125271"/>
              </a:xfrm>
              <a:prstGeom prst="roundRect">
                <a:avLst>
                  <a:gd name="adj" fmla="val 86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0" name="正方形/長方形 189"/>
              <p:cNvSpPr/>
              <p:nvPr/>
            </p:nvSpPr>
            <p:spPr>
              <a:xfrm>
                <a:off x="1855334" y="702071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テキスト ボックス 190"/>
              <p:cNvSpPr txBox="1"/>
              <p:nvPr/>
            </p:nvSpPr>
            <p:spPr>
              <a:xfrm>
                <a:off x="2159722" y="6668342"/>
                <a:ext cx="4504004" cy="111825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大声を伴う可能性のある催物では隣席との身体的距離を確保する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・同一の観客グループ間（５名以内に限る。）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では座席を空けず、グループ間は１席（立席</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の場合１ｍ）空ける</a:t>
                </a:r>
              </a:p>
            </p:txBody>
          </p:sp>
        </p:grpSp>
        <p:grpSp>
          <p:nvGrpSpPr>
            <p:cNvPr id="17" name="グループ化 16"/>
            <p:cNvGrpSpPr/>
            <p:nvPr/>
          </p:nvGrpSpPr>
          <p:grpSpPr>
            <a:xfrm>
              <a:off x="1686503" y="3266114"/>
              <a:ext cx="4985518" cy="563804"/>
              <a:chOff x="1686503" y="7243901"/>
              <a:chExt cx="4985518" cy="563804"/>
            </a:xfrm>
          </p:grpSpPr>
          <p:sp>
            <p:nvSpPr>
              <p:cNvPr id="192" name="角丸四角形 191"/>
              <p:cNvSpPr/>
              <p:nvPr/>
            </p:nvSpPr>
            <p:spPr>
              <a:xfrm>
                <a:off x="1686503" y="7243901"/>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3" name="正方形/長方形 192"/>
              <p:cNvSpPr/>
              <p:nvPr/>
            </p:nvSpPr>
            <p:spPr>
              <a:xfrm>
                <a:off x="1855334" y="737949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テキスト ボックス 193"/>
              <p:cNvSpPr txBox="1"/>
              <p:nvPr/>
            </p:nvSpPr>
            <p:spPr>
              <a:xfrm>
                <a:off x="2159722" y="7294744"/>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演者が発声する場合には、舞台から観客の間隔を２ｍ確保する</a:t>
                </a:r>
              </a:p>
            </p:txBody>
          </p:sp>
        </p:grpSp>
        <p:grpSp>
          <p:nvGrpSpPr>
            <p:cNvPr id="16" name="グループ化 15"/>
            <p:cNvGrpSpPr/>
            <p:nvPr/>
          </p:nvGrpSpPr>
          <p:grpSpPr>
            <a:xfrm>
              <a:off x="1686503" y="3865612"/>
              <a:ext cx="4985518" cy="768989"/>
              <a:chOff x="1686503" y="7854028"/>
              <a:chExt cx="4985518" cy="768989"/>
            </a:xfrm>
          </p:grpSpPr>
          <p:sp>
            <p:nvSpPr>
              <p:cNvPr id="197" name="角丸四角形 196"/>
              <p:cNvSpPr/>
              <p:nvPr/>
            </p:nvSpPr>
            <p:spPr>
              <a:xfrm>
                <a:off x="1686503" y="7854028"/>
                <a:ext cx="4985518" cy="72000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8" name="正方形/長方形 197"/>
              <p:cNvSpPr/>
              <p:nvPr/>
            </p:nvSpPr>
            <p:spPr>
              <a:xfrm>
                <a:off x="1855334" y="805652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テキスト ボックス 198"/>
              <p:cNvSpPr txBox="1"/>
              <p:nvPr/>
            </p:nvSpPr>
            <p:spPr>
              <a:xfrm>
                <a:off x="2159722" y="7904872"/>
                <a:ext cx="4504004" cy="71814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足型マークの設置、誘導員の配置、等により、混雑時でも密にならない程度の間隔（最低限人と人とが触れ合わない程度の間隔）を確保する</a:t>
                </a:r>
              </a:p>
            </p:txBody>
          </p:sp>
        </p:grpSp>
      </p:grpSp>
      <p:grpSp>
        <p:nvGrpSpPr>
          <p:cNvPr id="57" name="グループ化 56"/>
          <p:cNvGrpSpPr/>
          <p:nvPr/>
        </p:nvGrpSpPr>
        <p:grpSpPr>
          <a:xfrm>
            <a:off x="205683" y="4563669"/>
            <a:ext cx="6466338" cy="1630755"/>
            <a:chOff x="205683" y="2098146"/>
            <a:chExt cx="6466338" cy="1630755"/>
          </a:xfrm>
        </p:grpSpPr>
        <p:sp>
          <p:nvSpPr>
            <p:cNvPr id="58" name="角丸四角形 57"/>
            <p:cNvSpPr/>
            <p:nvPr/>
          </p:nvSpPr>
          <p:spPr>
            <a:xfrm>
              <a:off x="205683" y="2098146"/>
              <a:ext cx="1355488" cy="1630755"/>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飲食の制限</a:t>
              </a:r>
            </a:p>
          </p:txBody>
        </p:sp>
        <p:grpSp>
          <p:nvGrpSpPr>
            <p:cNvPr id="59" name="グループ化 58"/>
            <p:cNvGrpSpPr/>
            <p:nvPr/>
          </p:nvGrpSpPr>
          <p:grpSpPr>
            <a:xfrm>
              <a:off x="1686503" y="2100989"/>
              <a:ext cx="4985518" cy="558681"/>
              <a:chOff x="1686503" y="6633773"/>
              <a:chExt cx="4985518" cy="558681"/>
            </a:xfrm>
          </p:grpSpPr>
          <p:sp>
            <p:nvSpPr>
              <p:cNvPr id="68" name="角丸四角形 67"/>
              <p:cNvSpPr/>
              <p:nvPr/>
            </p:nvSpPr>
            <p:spPr>
              <a:xfrm>
                <a:off x="1686503" y="6633773"/>
                <a:ext cx="4985518" cy="538817"/>
              </a:xfrm>
              <a:prstGeom prst="roundRect">
                <a:avLst>
                  <a:gd name="adj" fmla="val 1903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9" name="正方形/長方形 68"/>
              <p:cNvSpPr/>
              <p:nvPr/>
            </p:nvSpPr>
            <p:spPr>
              <a:xfrm>
                <a:off x="1855334" y="675309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p:cNvSpPr txBox="1"/>
              <p:nvPr/>
            </p:nvSpPr>
            <p:spPr>
              <a:xfrm>
                <a:off x="2159722" y="6679493"/>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飲食用に感染防止策を行ったエリア以外での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飲食を制限する</a:t>
                </a:r>
              </a:p>
            </p:txBody>
          </p:sp>
        </p:grpSp>
        <p:grpSp>
          <p:nvGrpSpPr>
            <p:cNvPr id="60" name="グループ化 59"/>
            <p:cNvGrpSpPr/>
            <p:nvPr/>
          </p:nvGrpSpPr>
          <p:grpSpPr>
            <a:xfrm>
              <a:off x="1686503" y="2697405"/>
              <a:ext cx="4985518" cy="564696"/>
              <a:chOff x="1686503" y="6675192"/>
              <a:chExt cx="4985518" cy="564696"/>
            </a:xfrm>
          </p:grpSpPr>
          <p:sp>
            <p:nvSpPr>
              <p:cNvPr id="65" name="角丸四角形 64"/>
              <p:cNvSpPr/>
              <p:nvPr/>
            </p:nvSpPr>
            <p:spPr>
              <a:xfrm>
                <a:off x="1686503" y="6675192"/>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6" name="正方形/長方形 65"/>
              <p:cNvSpPr/>
              <p:nvPr/>
            </p:nvSpPr>
            <p:spPr>
              <a:xfrm>
                <a:off x="1855334" y="681078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2159722" y="6737186"/>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休憩時間中及びイベント前後の食事等による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感染防止を徹底する</a:t>
                </a:r>
              </a:p>
            </p:txBody>
          </p:sp>
        </p:grpSp>
        <p:grpSp>
          <p:nvGrpSpPr>
            <p:cNvPr id="61" name="グループ化 60"/>
            <p:cNvGrpSpPr/>
            <p:nvPr/>
          </p:nvGrpSpPr>
          <p:grpSpPr>
            <a:xfrm>
              <a:off x="1686503" y="3296901"/>
              <a:ext cx="4985518" cy="432000"/>
              <a:chOff x="1686503" y="7285317"/>
              <a:chExt cx="4985518" cy="432000"/>
            </a:xfrm>
          </p:grpSpPr>
          <p:sp>
            <p:nvSpPr>
              <p:cNvPr id="62" name="角丸四角形 61"/>
              <p:cNvSpPr/>
              <p:nvPr/>
            </p:nvSpPr>
            <p:spPr>
              <a:xfrm>
                <a:off x="1686503" y="7285317"/>
                <a:ext cx="4985518" cy="432000"/>
              </a:xfrm>
              <a:prstGeom prst="roundRect">
                <a:avLst>
                  <a:gd name="adj" fmla="val 2892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3" name="正方形/長方形 62"/>
              <p:cNvSpPr/>
              <p:nvPr/>
            </p:nvSpPr>
            <p:spPr>
              <a:xfrm>
                <a:off x="1855334" y="7353576"/>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2159722" y="7380765"/>
                <a:ext cx="4504004" cy="307777"/>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過度な飲酒の自粛呼びかけを行う</a:t>
                </a:r>
              </a:p>
            </p:txBody>
          </p:sp>
        </p:grpSp>
      </p:grpSp>
      <p:grpSp>
        <p:nvGrpSpPr>
          <p:cNvPr id="71" name="グループ化 70"/>
          <p:cNvGrpSpPr/>
          <p:nvPr/>
        </p:nvGrpSpPr>
        <p:grpSpPr>
          <a:xfrm>
            <a:off x="205683" y="6249501"/>
            <a:ext cx="6652695" cy="1414481"/>
            <a:chOff x="205683" y="2098146"/>
            <a:chExt cx="6652695" cy="1414481"/>
          </a:xfrm>
        </p:grpSpPr>
        <p:sp>
          <p:nvSpPr>
            <p:cNvPr id="72" name="角丸四角形 71"/>
            <p:cNvSpPr/>
            <p:nvPr/>
          </p:nvSpPr>
          <p:spPr>
            <a:xfrm>
              <a:off x="205683" y="2098146"/>
              <a:ext cx="1355488" cy="1391332"/>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参加者の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制限</a:t>
              </a:r>
            </a:p>
          </p:txBody>
        </p:sp>
        <p:grpSp>
          <p:nvGrpSpPr>
            <p:cNvPr id="73" name="グループ化 72"/>
            <p:cNvGrpSpPr/>
            <p:nvPr/>
          </p:nvGrpSpPr>
          <p:grpSpPr>
            <a:xfrm>
              <a:off x="1686503" y="2100990"/>
              <a:ext cx="5171875" cy="1411637"/>
              <a:chOff x="1686503" y="6633774"/>
              <a:chExt cx="5171875" cy="1411637"/>
            </a:xfrm>
          </p:grpSpPr>
          <p:sp>
            <p:nvSpPr>
              <p:cNvPr id="87" name="角丸四角形 86"/>
              <p:cNvSpPr/>
              <p:nvPr/>
            </p:nvSpPr>
            <p:spPr>
              <a:xfrm>
                <a:off x="1686503" y="6633774"/>
                <a:ext cx="4985518" cy="1388488"/>
              </a:xfrm>
              <a:prstGeom prst="roundRect">
                <a:avLst>
                  <a:gd name="adj" fmla="val 86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正方形/長方形 87"/>
              <p:cNvSpPr/>
              <p:nvPr/>
            </p:nvSpPr>
            <p:spPr>
              <a:xfrm>
                <a:off x="1855334" y="719539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2159721" y="6721972"/>
                <a:ext cx="4698657" cy="1323439"/>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入場時の検温、有症状（発熱又は風邪等の症状）を理由に入場できなかった際の払い戻し措置等</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により、有症状者の入場を確実に防止する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発熱者・有症状者の入場は断る等のルールを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開催前に明確に規定し、当該規定を十分周知</a:t>
                </a:r>
              </a:p>
              <a:p>
                <a:pPr>
                  <a:lnSpc>
                    <a:spcPts val="1600"/>
                  </a:lnSpc>
                </a:pPr>
                <a:r>
                  <a:rPr kumimoji="1" lang="ja-JP" altLang="en-US" sz="1600" b="1" dirty="0">
                    <a:latin typeface="メイリオ" panose="020B0604030504040204" pitchFamily="50" charset="-128"/>
                    <a:ea typeface="メイリオ" panose="020B0604030504040204" pitchFamily="50" charset="-128"/>
                  </a:rPr>
                  <a:t>　している場合は払い戻し不要</a:t>
                </a:r>
              </a:p>
            </p:txBody>
          </p:sp>
        </p:grpSp>
      </p:grpSp>
      <p:sp>
        <p:nvSpPr>
          <p:cNvPr id="53" name="テキスト ボックス 52"/>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54" name="テキスト ボックス 53"/>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3</a:t>
            </a:r>
          </a:p>
        </p:txBody>
      </p:sp>
      <p:sp>
        <p:nvSpPr>
          <p:cNvPr id="55" name="正方形/長方形 54">
            <a:extLst>
              <a:ext uri="{FF2B5EF4-FFF2-40B4-BE49-F238E27FC236}">
                <a16:creationId xmlns:a16="http://schemas.microsoft.com/office/drawing/2014/main" id="{389C2D87-CF24-4745-95E7-91F6CE7688DC}"/>
              </a:ext>
            </a:extLst>
          </p:cNvPr>
          <p:cNvSpPr/>
          <p:nvPr/>
        </p:nvSpPr>
        <p:spPr>
          <a:xfrm>
            <a:off x="1784414" y="3962031"/>
            <a:ext cx="415498" cy="369332"/>
          </a:xfrm>
          <a:prstGeom prst="rect">
            <a:avLst/>
          </a:prstGeom>
        </p:spPr>
        <p:txBody>
          <a:bodyPr wrap="none">
            <a:spAutoFit/>
          </a:bodyPr>
          <a:lstStyle/>
          <a:p>
            <a:r>
              <a:rPr kumimoji="1" lang="ja-JP" altLang="en-US"/>
              <a:t>✔</a:t>
            </a:r>
            <a:endParaRPr lang="ja-JP" altLang="en-US"/>
          </a:p>
        </p:txBody>
      </p:sp>
      <p:sp>
        <p:nvSpPr>
          <p:cNvPr id="75" name="正方形/長方形 74">
            <a:extLst>
              <a:ext uri="{FF2B5EF4-FFF2-40B4-BE49-F238E27FC236}">
                <a16:creationId xmlns:a16="http://schemas.microsoft.com/office/drawing/2014/main" id="{BB550722-0C9D-E94A-9149-D76EE275763B}"/>
              </a:ext>
            </a:extLst>
          </p:cNvPr>
          <p:cNvSpPr/>
          <p:nvPr/>
        </p:nvSpPr>
        <p:spPr>
          <a:xfrm>
            <a:off x="1779007" y="6778881"/>
            <a:ext cx="415498" cy="369332"/>
          </a:xfrm>
          <a:prstGeom prst="rect">
            <a:avLst/>
          </a:prstGeom>
        </p:spPr>
        <p:txBody>
          <a:bodyPr wrap="none">
            <a:spAutoFit/>
          </a:bodyPr>
          <a:lstStyle/>
          <a:p>
            <a:r>
              <a:rPr kumimoji="1" lang="ja-JP" altLang="en-US" dirty="0"/>
              <a:t>✔</a:t>
            </a:r>
            <a:endParaRPr lang="ja-JP" altLang="en-US" dirty="0"/>
          </a:p>
        </p:txBody>
      </p:sp>
      <p:sp>
        <p:nvSpPr>
          <p:cNvPr id="76" name="正方形/長方形 75">
            <a:extLst>
              <a:ext uri="{FF2B5EF4-FFF2-40B4-BE49-F238E27FC236}">
                <a16:creationId xmlns:a16="http://schemas.microsoft.com/office/drawing/2014/main" id="{66ACAF21-CA09-1143-9433-DE52A5591010}"/>
              </a:ext>
            </a:extLst>
          </p:cNvPr>
          <p:cNvSpPr/>
          <p:nvPr/>
        </p:nvSpPr>
        <p:spPr>
          <a:xfrm>
            <a:off x="1791585" y="7801765"/>
            <a:ext cx="415498" cy="369332"/>
          </a:xfrm>
          <a:prstGeom prst="rect">
            <a:avLst/>
          </a:prstGeom>
        </p:spPr>
        <p:txBody>
          <a:bodyPr wrap="none">
            <a:spAutoFit/>
          </a:bodyPr>
          <a:lstStyle/>
          <a:p>
            <a:r>
              <a:rPr kumimoji="1" lang="ja-JP" altLang="en-US"/>
              <a:t>✔</a:t>
            </a:r>
            <a:endParaRPr lang="ja-JP" altLang="en-US"/>
          </a:p>
        </p:txBody>
      </p:sp>
      <p:sp>
        <p:nvSpPr>
          <p:cNvPr id="77" name="正方形/長方形 76">
            <a:extLst>
              <a:ext uri="{FF2B5EF4-FFF2-40B4-BE49-F238E27FC236}">
                <a16:creationId xmlns:a16="http://schemas.microsoft.com/office/drawing/2014/main" id="{6A2F2355-A4D4-DF47-A7E2-DCDCF9D91702}"/>
              </a:ext>
            </a:extLst>
          </p:cNvPr>
          <p:cNvSpPr/>
          <p:nvPr/>
        </p:nvSpPr>
        <p:spPr>
          <a:xfrm>
            <a:off x="1815200" y="8871689"/>
            <a:ext cx="415498" cy="369332"/>
          </a:xfrm>
          <a:prstGeom prst="rect">
            <a:avLst/>
          </a:prstGeom>
        </p:spPr>
        <p:txBody>
          <a:bodyPr wrap="none">
            <a:spAutoFit/>
          </a:bodyPr>
          <a:lstStyle/>
          <a:p>
            <a:r>
              <a:rPr kumimoji="1" lang="ja-JP" altLang="en-US"/>
              <a:t>✔</a:t>
            </a:r>
            <a:endParaRPr lang="ja-JP" altLang="en-US"/>
          </a:p>
        </p:txBody>
      </p:sp>
      <p:sp>
        <p:nvSpPr>
          <p:cNvPr id="4" name="正方形/長方形 3">
            <a:extLst>
              <a:ext uri="{FF2B5EF4-FFF2-40B4-BE49-F238E27FC236}">
                <a16:creationId xmlns:a16="http://schemas.microsoft.com/office/drawing/2014/main" id="{43F84ED4-D358-5642-9AA3-C89366B6E0FD}"/>
              </a:ext>
            </a:extLst>
          </p:cNvPr>
          <p:cNvSpPr/>
          <p:nvPr/>
        </p:nvSpPr>
        <p:spPr>
          <a:xfrm>
            <a:off x="1802297" y="3313934"/>
            <a:ext cx="415498" cy="369332"/>
          </a:xfrm>
          <a:prstGeom prst="rect">
            <a:avLst/>
          </a:prstGeom>
        </p:spPr>
        <p:txBody>
          <a:bodyPr wrap="none">
            <a:spAutoFit/>
          </a:bodyPr>
          <a:lstStyle/>
          <a:p>
            <a:r>
              <a:rPr kumimoji="1" lang="ja-JP" altLang="en-US" dirty="0"/>
              <a:t>✔</a:t>
            </a:r>
            <a:endParaRPr lang="ja-JP" altLang="en-US" dirty="0"/>
          </a:p>
        </p:txBody>
      </p:sp>
    </p:spTree>
    <p:extLst>
      <p:ext uri="{BB962C8B-B14F-4D97-AF65-F5344CB8AC3E}">
        <p14:creationId xmlns:p14="http://schemas.microsoft.com/office/powerpoint/2010/main" val="65641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２</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基本的な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令和２年９月１９日以降の取扱いが催物に適用されるためには、下記の項目を満たすことが必要です。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725854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0" name="グループ化 19"/>
          <p:cNvGrpSpPr/>
          <p:nvPr/>
        </p:nvGrpSpPr>
        <p:grpSpPr>
          <a:xfrm>
            <a:off x="205683" y="4784425"/>
            <a:ext cx="6466338" cy="2964781"/>
            <a:chOff x="205683" y="2600052"/>
            <a:chExt cx="6466338" cy="2964781"/>
          </a:xfrm>
        </p:grpSpPr>
        <p:sp>
          <p:nvSpPr>
            <p:cNvPr id="165" name="角丸四角形 164"/>
            <p:cNvSpPr/>
            <p:nvPr/>
          </p:nvSpPr>
          <p:spPr>
            <a:xfrm>
              <a:off x="205683" y="2600052"/>
              <a:ext cx="1355488" cy="2941631"/>
            </a:xfrm>
            <a:prstGeom prst="roundRect">
              <a:avLst>
                <a:gd name="adj" fmla="val 10054"/>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催物</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前後の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行動管理</a:t>
              </a:r>
            </a:p>
          </p:txBody>
        </p:sp>
        <p:sp>
          <p:nvSpPr>
            <p:cNvPr id="166" name="角丸四角形 165"/>
            <p:cNvSpPr/>
            <p:nvPr/>
          </p:nvSpPr>
          <p:spPr>
            <a:xfrm>
              <a:off x="1686503" y="2602895"/>
              <a:ext cx="4985518" cy="1114845"/>
            </a:xfrm>
            <a:prstGeom prst="roundRect">
              <a:avLst>
                <a:gd name="adj" fmla="val 92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0" name="正方形/長方形 159"/>
            <p:cNvSpPr/>
            <p:nvPr/>
          </p:nvSpPr>
          <p:spPr>
            <a:xfrm>
              <a:off x="1855334" y="301115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p:cNvSpPr txBox="1"/>
            <p:nvPr/>
          </p:nvSpPr>
          <p:spPr>
            <a:xfrm>
              <a:off x="2159722" y="2648615"/>
              <a:ext cx="4504004" cy="111825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イベント前後の感染防止の注意喚起を行う</a:t>
              </a:r>
            </a:p>
            <a:p>
              <a:pPr>
                <a:lnSpc>
                  <a:spcPts val="1600"/>
                </a:lnSpc>
              </a:pPr>
              <a:r>
                <a:rPr kumimoji="1" lang="ja-JP" altLang="en-US" sz="1600" b="1" dirty="0">
                  <a:latin typeface="メイリオ" panose="020B0604030504040204" pitchFamily="50" charset="-128"/>
                  <a:ea typeface="メイリオ" panose="020B0604030504040204" pitchFamily="50" charset="-128"/>
                </a:rPr>
                <a:t>・直行・直帰の呼びかけ</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・「５つの場面」の注意喚起</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・業種別ガイドライン遵守店舗の利用呼びかけ等</a:t>
              </a:r>
            </a:p>
          </p:txBody>
        </p:sp>
        <p:sp>
          <p:nvSpPr>
            <p:cNvPr id="162" name="角丸四角形 161"/>
            <p:cNvSpPr/>
            <p:nvPr/>
          </p:nvSpPr>
          <p:spPr>
            <a:xfrm>
              <a:off x="1686503" y="3768607"/>
              <a:ext cx="4985518" cy="1773076"/>
            </a:xfrm>
            <a:prstGeom prst="roundRect">
              <a:avLst>
                <a:gd name="adj" fmla="val 77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3" name="正方形/長方形 162"/>
            <p:cNvSpPr/>
            <p:nvPr/>
          </p:nvSpPr>
          <p:spPr>
            <a:xfrm>
              <a:off x="1855334" y="449450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2159722" y="3831025"/>
              <a:ext cx="4504004" cy="1733808"/>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交通機関・飲食店の分散利用の注意喚起を行う</a:t>
              </a:r>
            </a:p>
            <a:p>
              <a:pPr>
                <a:lnSpc>
                  <a:spcPts val="1600"/>
                </a:lnSpc>
              </a:pPr>
              <a:r>
                <a:rPr kumimoji="1" lang="ja-JP" altLang="en-US" sz="1600" b="1" dirty="0">
                  <a:latin typeface="メイリオ" panose="020B0604030504040204" pitchFamily="50" charset="-128"/>
                  <a:ea typeface="メイリオ" panose="020B0604030504040204" pitchFamily="50" charset="-128"/>
                </a:rPr>
                <a:t>・セカンドアクセスの呼びかけ、交通機関との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連携による混雑回避の検討</a:t>
              </a:r>
            </a:p>
            <a:p>
              <a:pPr>
                <a:lnSpc>
                  <a:spcPts val="1600"/>
                </a:lnSpc>
              </a:pPr>
              <a:r>
                <a:rPr kumimoji="1" lang="ja-JP" altLang="en-US" sz="1600" b="1" dirty="0">
                  <a:latin typeface="メイリオ" panose="020B0604030504040204" pitchFamily="50" charset="-128"/>
                  <a:ea typeface="メイリオ" panose="020B0604030504040204" pitchFamily="50" charset="-128"/>
                </a:rPr>
                <a:t>・規模に応じた規制入退場の実施（開演時間の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前倒し、規制退場等）の検討</a:t>
              </a:r>
            </a:p>
            <a:p>
              <a:pPr>
                <a:lnSpc>
                  <a:spcPts val="1600"/>
                </a:lnSpc>
              </a:pPr>
              <a:r>
                <a:rPr kumimoji="1" lang="ja-JP" altLang="en-US" sz="1600" b="1" dirty="0">
                  <a:latin typeface="メイリオ" panose="020B0604030504040204" pitchFamily="50" charset="-128"/>
                  <a:ea typeface="メイリオ" panose="020B0604030504040204" pitchFamily="50" charset="-128"/>
                </a:rPr>
                <a:t>・可能な限り、予約システム、デジタル技術等　</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の活用により分散利用を促進</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等</a:t>
              </a:r>
            </a:p>
          </p:txBody>
        </p:sp>
      </p:grpSp>
      <p:grpSp>
        <p:nvGrpSpPr>
          <p:cNvPr id="4" name="グループ化 3"/>
          <p:cNvGrpSpPr/>
          <p:nvPr/>
        </p:nvGrpSpPr>
        <p:grpSpPr>
          <a:xfrm>
            <a:off x="205683" y="2216719"/>
            <a:ext cx="6466338" cy="2337175"/>
            <a:chOff x="205683" y="2043097"/>
            <a:chExt cx="6466338" cy="2337175"/>
          </a:xfrm>
        </p:grpSpPr>
        <p:grpSp>
          <p:nvGrpSpPr>
            <p:cNvPr id="57" name="グループ化 56"/>
            <p:cNvGrpSpPr/>
            <p:nvPr/>
          </p:nvGrpSpPr>
          <p:grpSpPr>
            <a:xfrm>
              <a:off x="205683" y="2043097"/>
              <a:ext cx="6466338" cy="2275716"/>
              <a:chOff x="205683" y="2098146"/>
              <a:chExt cx="6466338" cy="2275716"/>
            </a:xfrm>
          </p:grpSpPr>
          <p:sp>
            <p:nvSpPr>
              <p:cNvPr id="58" name="角丸四角形 57"/>
              <p:cNvSpPr/>
              <p:nvPr/>
            </p:nvSpPr>
            <p:spPr>
              <a:xfrm>
                <a:off x="205683" y="2098146"/>
                <a:ext cx="1355488" cy="2275716"/>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演者・選手</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等の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行動管理</a:t>
                </a:r>
              </a:p>
            </p:txBody>
          </p:sp>
          <p:grpSp>
            <p:nvGrpSpPr>
              <p:cNvPr id="60" name="グループ化 59"/>
              <p:cNvGrpSpPr/>
              <p:nvPr/>
            </p:nvGrpSpPr>
            <p:grpSpPr>
              <a:xfrm>
                <a:off x="1686503" y="2685827"/>
                <a:ext cx="4985518" cy="973749"/>
                <a:chOff x="1686503" y="6663614"/>
                <a:chExt cx="4985518" cy="973749"/>
              </a:xfrm>
            </p:grpSpPr>
            <p:sp>
              <p:nvSpPr>
                <p:cNvPr id="65" name="角丸四角形 64"/>
                <p:cNvSpPr/>
                <p:nvPr/>
              </p:nvSpPr>
              <p:spPr>
                <a:xfrm>
                  <a:off x="1686503" y="6663614"/>
                  <a:ext cx="4985518" cy="936000"/>
                </a:xfrm>
                <a:prstGeom prst="roundRect">
                  <a:avLst>
                    <a:gd name="adj" fmla="val 1241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6" name="正方形/長方形 65"/>
                <p:cNvSpPr/>
                <p:nvPr/>
              </p:nvSpPr>
              <p:spPr>
                <a:xfrm>
                  <a:off x="1855334" y="6949675"/>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2159722" y="6714033"/>
                  <a:ext cx="4504004" cy="923330"/>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演者・選手等と観客が催物前後・休憩時間等に接触しないよう確実な措置を講じるとともに、</a:t>
                  </a:r>
                </a:p>
                <a:p>
                  <a:pPr>
                    <a:lnSpc>
                      <a:spcPts val="1600"/>
                    </a:lnSpc>
                  </a:pPr>
                  <a:r>
                    <a:rPr kumimoji="1" lang="ja-JP" altLang="en-US" sz="1600" b="1" dirty="0">
                      <a:latin typeface="メイリオ" panose="020B0604030504040204" pitchFamily="50" charset="-128"/>
                      <a:ea typeface="メイリオ" panose="020B0604030504040204" pitchFamily="50" charset="-128"/>
                    </a:rPr>
                    <a:t>接触が防止できないおそれがある催物については開催を見合わせる</a:t>
                  </a:r>
                </a:p>
              </p:txBody>
            </p:sp>
          </p:grpSp>
          <p:grpSp>
            <p:nvGrpSpPr>
              <p:cNvPr id="61" name="グループ化 60"/>
              <p:cNvGrpSpPr/>
              <p:nvPr/>
            </p:nvGrpSpPr>
            <p:grpSpPr>
              <a:xfrm>
                <a:off x="1686503" y="2104032"/>
                <a:ext cx="4985518" cy="540275"/>
                <a:chOff x="1686503" y="6092448"/>
                <a:chExt cx="4985518" cy="540275"/>
              </a:xfrm>
            </p:grpSpPr>
            <p:sp>
              <p:nvSpPr>
                <p:cNvPr id="62" name="角丸四角形 61"/>
                <p:cNvSpPr/>
                <p:nvPr/>
              </p:nvSpPr>
              <p:spPr>
                <a:xfrm>
                  <a:off x="1686503" y="6092448"/>
                  <a:ext cx="4985518" cy="519258"/>
                </a:xfrm>
                <a:prstGeom prst="roundRect">
                  <a:avLst>
                    <a:gd name="adj" fmla="val 2001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3" name="正方形/長方形 62"/>
                <p:cNvSpPr/>
                <p:nvPr/>
              </p:nvSpPr>
              <p:spPr>
                <a:xfrm>
                  <a:off x="1855334" y="619543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2159722" y="6130021"/>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a:t>
                  </a:r>
                </a:p>
              </p:txBody>
            </p:sp>
          </p:grpSp>
        </p:grpSp>
        <p:sp>
          <p:nvSpPr>
            <p:cNvPr id="53" name="角丸四角形 52"/>
            <p:cNvSpPr/>
            <p:nvPr/>
          </p:nvSpPr>
          <p:spPr>
            <a:xfrm>
              <a:off x="1686503" y="3634813"/>
              <a:ext cx="4985518" cy="684000"/>
            </a:xfrm>
            <a:prstGeom prst="roundRect">
              <a:avLst>
                <a:gd name="adj" fmla="val 2001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54" name="正方形/長方形 53"/>
            <p:cNvSpPr/>
            <p:nvPr/>
          </p:nvSpPr>
          <p:spPr>
            <a:xfrm>
              <a:off x="1855334" y="381882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2159722" y="3672386"/>
              <a:ext cx="4504004" cy="707886"/>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練習時等、催物開催前も含め、声を発出する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演者間での感染リスクに対処する</a:t>
              </a:r>
            </a:p>
            <a:p>
              <a:pPr>
                <a:lnSpc>
                  <a:spcPts val="1600"/>
                </a:lnSpc>
              </a:pPr>
              <a:r>
                <a:rPr kumimoji="1" lang="ja-JP" altLang="en-US" sz="1600" b="1" dirty="0">
                  <a:latin typeface="メイリオ" panose="020B0604030504040204" pitchFamily="50" charset="-128"/>
                  <a:ea typeface="メイリオ" panose="020B0604030504040204" pitchFamily="50" charset="-128"/>
                </a:rPr>
                <a:t>・演者間の適切な距離確保、換気等の対策実施</a:t>
              </a:r>
            </a:p>
          </p:txBody>
        </p:sp>
      </p:grpSp>
      <p:grpSp>
        <p:nvGrpSpPr>
          <p:cNvPr id="56" name="グループ化 55"/>
          <p:cNvGrpSpPr/>
          <p:nvPr/>
        </p:nvGrpSpPr>
        <p:grpSpPr>
          <a:xfrm>
            <a:off x="205683" y="7979737"/>
            <a:ext cx="6466338" cy="898048"/>
            <a:chOff x="205683" y="4454506"/>
            <a:chExt cx="6466338" cy="898048"/>
          </a:xfrm>
        </p:grpSpPr>
        <p:sp>
          <p:nvSpPr>
            <p:cNvPr id="74" name="角丸四角形 73"/>
            <p:cNvSpPr/>
            <p:nvPr/>
          </p:nvSpPr>
          <p:spPr>
            <a:xfrm>
              <a:off x="205683" y="4456860"/>
              <a:ext cx="1355488" cy="89569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ガイド</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ライン遵守の旨の公表</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75" name="角丸四角形 74"/>
            <p:cNvSpPr/>
            <p:nvPr/>
          </p:nvSpPr>
          <p:spPr>
            <a:xfrm>
              <a:off x="1686503" y="4454506"/>
              <a:ext cx="4985518" cy="898048"/>
            </a:xfrm>
            <a:prstGeom prst="roundRect">
              <a:avLst>
                <a:gd name="adj" fmla="val 1602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76" name="正方形/長方形 75"/>
            <p:cNvSpPr/>
            <p:nvPr/>
          </p:nvSpPr>
          <p:spPr>
            <a:xfrm>
              <a:off x="1855334" y="4735443"/>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2159722" y="4670199"/>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主催者及び施設管理者が、業種別ガイドラインに従った取組を行う旨、</a:t>
              </a:r>
              <a:r>
                <a:rPr kumimoji="1" lang="en-US" altLang="ja-JP" sz="1600" b="1" dirty="0">
                  <a:latin typeface="メイリオ" panose="020B0604030504040204" pitchFamily="50" charset="-128"/>
                  <a:ea typeface="メイリオ" panose="020B0604030504040204" pitchFamily="50" charset="-128"/>
                </a:rPr>
                <a:t>HP</a:t>
              </a:r>
              <a:r>
                <a:rPr kumimoji="1" lang="ja-JP" altLang="en-US" sz="1600" b="1" dirty="0">
                  <a:latin typeface="メイリオ" panose="020B0604030504040204" pitchFamily="50" charset="-128"/>
                  <a:ea typeface="メイリオ" panose="020B0604030504040204" pitchFamily="50" charset="-128"/>
                </a:rPr>
                <a:t>等で公表する</a:t>
              </a:r>
            </a:p>
          </p:txBody>
        </p:sp>
      </p:grpSp>
      <p:sp>
        <p:nvSpPr>
          <p:cNvPr id="38" name="テキスト ボックス 37"/>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4</a:t>
            </a:r>
          </a:p>
        </p:txBody>
      </p:sp>
      <p:sp>
        <p:nvSpPr>
          <p:cNvPr id="2" name="正方形/長方形 1">
            <a:extLst>
              <a:ext uri="{FF2B5EF4-FFF2-40B4-BE49-F238E27FC236}">
                <a16:creationId xmlns:a16="http://schemas.microsoft.com/office/drawing/2014/main" id="{6BB523A9-5B45-CC4C-847E-7BB6D3C24BB1}"/>
              </a:ext>
            </a:extLst>
          </p:cNvPr>
          <p:cNvSpPr/>
          <p:nvPr/>
        </p:nvSpPr>
        <p:spPr>
          <a:xfrm>
            <a:off x="1784414" y="2318398"/>
            <a:ext cx="415498" cy="369332"/>
          </a:xfrm>
          <a:prstGeom prst="rect">
            <a:avLst/>
          </a:prstGeom>
        </p:spPr>
        <p:txBody>
          <a:bodyPr wrap="none">
            <a:spAutoFit/>
          </a:bodyPr>
          <a:lstStyle/>
          <a:p>
            <a:r>
              <a:rPr kumimoji="1" lang="ja-JP" altLang="en-US"/>
              <a:t>✔</a:t>
            </a:r>
            <a:endParaRPr lang="ja-JP" altLang="en-US"/>
          </a:p>
        </p:txBody>
      </p:sp>
      <p:sp>
        <p:nvSpPr>
          <p:cNvPr id="6" name="正方形/長方形 5">
            <a:extLst>
              <a:ext uri="{FF2B5EF4-FFF2-40B4-BE49-F238E27FC236}">
                <a16:creationId xmlns:a16="http://schemas.microsoft.com/office/drawing/2014/main" id="{9353793F-5DCE-4F45-9144-95C032C6CB9F}"/>
              </a:ext>
            </a:extLst>
          </p:cNvPr>
          <p:cNvSpPr/>
          <p:nvPr/>
        </p:nvSpPr>
        <p:spPr>
          <a:xfrm>
            <a:off x="1791585" y="3072900"/>
            <a:ext cx="415498" cy="369332"/>
          </a:xfrm>
          <a:prstGeom prst="rect">
            <a:avLst/>
          </a:prstGeom>
        </p:spPr>
        <p:txBody>
          <a:bodyPr wrap="none">
            <a:spAutoFit/>
          </a:bodyPr>
          <a:lstStyle/>
          <a:p>
            <a:r>
              <a:rPr kumimoji="1" lang="ja-JP" altLang="en-US"/>
              <a:t>✔</a:t>
            </a:r>
            <a:endParaRPr lang="ja-JP" altLang="en-US"/>
          </a:p>
        </p:txBody>
      </p:sp>
      <p:sp>
        <p:nvSpPr>
          <p:cNvPr id="7" name="正方形/長方形 6">
            <a:extLst>
              <a:ext uri="{FF2B5EF4-FFF2-40B4-BE49-F238E27FC236}">
                <a16:creationId xmlns:a16="http://schemas.microsoft.com/office/drawing/2014/main" id="{1812463D-492A-1F46-A233-8ABF6088BDE7}"/>
              </a:ext>
            </a:extLst>
          </p:cNvPr>
          <p:cNvSpPr/>
          <p:nvPr/>
        </p:nvSpPr>
        <p:spPr>
          <a:xfrm>
            <a:off x="1784414" y="3970596"/>
            <a:ext cx="415498" cy="369332"/>
          </a:xfrm>
          <a:prstGeom prst="rect">
            <a:avLst/>
          </a:prstGeom>
        </p:spPr>
        <p:txBody>
          <a:bodyPr wrap="none">
            <a:spAutoFit/>
          </a:bodyPr>
          <a:lstStyle/>
          <a:p>
            <a:r>
              <a:rPr kumimoji="1" lang="ja-JP" altLang="en-US"/>
              <a:t>✔</a:t>
            </a:r>
            <a:endParaRPr lang="ja-JP" altLang="en-US"/>
          </a:p>
        </p:txBody>
      </p:sp>
      <p:sp>
        <p:nvSpPr>
          <p:cNvPr id="44" name="正方形/長方形 43">
            <a:extLst>
              <a:ext uri="{FF2B5EF4-FFF2-40B4-BE49-F238E27FC236}">
                <a16:creationId xmlns:a16="http://schemas.microsoft.com/office/drawing/2014/main" id="{06E96D1E-0F6E-7345-957B-5BD037FB7318}"/>
              </a:ext>
            </a:extLst>
          </p:cNvPr>
          <p:cNvSpPr/>
          <p:nvPr/>
        </p:nvSpPr>
        <p:spPr>
          <a:xfrm>
            <a:off x="1808664" y="5179872"/>
            <a:ext cx="415498" cy="369332"/>
          </a:xfrm>
          <a:prstGeom prst="rect">
            <a:avLst/>
          </a:prstGeom>
        </p:spPr>
        <p:txBody>
          <a:bodyPr wrap="none">
            <a:spAutoFit/>
          </a:bodyPr>
          <a:lstStyle/>
          <a:p>
            <a:r>
              <a:rPr kumimoji="1" lang="ja-JP" altLang="en-US"/>
              <a:t>✔</a:t>
            </a:r>
            <a:endParaRPr lang="ja-JP" altLang="en-US"/>
          </a:p>
        </p:txBody>
      </p:sp>
      <p:sp>
        <p:nvSpPr>
          <p:cNvPr id="45" name="正方形/長方形 44">
            <a:extLst>
              <a:ext uri="{FF2B5EF4-FFF2-40B4-BE49-F238E27FC236}">
                <a16:creationId xmlns:a16="http://schemas.microsoft.com/office/drawing/2014/main" id="{21230098-22AD-334A-867D-ED6E9F8D750F}"/>
              </a:ext>
            </a:extLst>
          </p:cNvPr>
          <p:cNvSpPr/>
          <p:nvPr/>
        </p:nvSpPr>
        <p:spPr>
          <a:xfrm>
            <a:off x="1833084" y="6654852"/>
            <a:ext cx="415498" cy="369332"/>
          </a:xfrm>
          <a:prstGeom prst="rect">
            <a:avLst/>
          </a:prstGeom>
        </p:spPr>
        <p:txBody>
          <a:bodyPr wrap="none">
            <a:spAutoFit/>
          </a:bodyPr>
          <a:lstStyle/>
          <a:p>
            <a:r>
              <a:rPr kumimoji="1" lang="ja-JP" altLang="en-US"/>
              <a:t>✔</a:t>
            </a:r>
            <a:endParaRPr lang="ja-JP" altLang="en-US"/>
          </a:p>
        </p:txBody>
      </p:sp>
      <p:sp>
        <p:nvSpPr>
          <p:cNvPr id="46" name="正方形/長方形 45">
            <a:extLst>
              <a:ext uri="{FF2B5EF4-FFF2-40B4-BE49-F238E27FC236}">
                <a16:creationId xmlns:a16="http://schemas.microsoft.com/office/drawing/2014/main" id="{0C725203-42B5-5F4F-B920-1DA449FE760A}"/>
              </a:ext>
            </a:extLst>
          </p:cNvPr>
          <p:cNvSpPr/>
          <p:nvPr/>
        </p:nvSpPr>
        <p:spPr>
          <a:xfrm>
            <a:off x="1808664" y="8230053"/>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1287477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３</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徹底的な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333913"/>
              <a:ext cx="5617474" cy="830997"/>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食事を伴わない場合で、収容率上限</a:t>
              </a: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％の基準が適用されるためには、「基本的な感染防止」に加え、下記の項目を満たすことが必要です。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220041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 name="グループ化 3"/>
          <p:cNvGrpSpPr/>
          <p:nvPr/>
        </p:nvGrpSpPr>
        <p:grpSpPr>
          <a:xfrm>
            <a:off x="205683" y="2062929"/>
            <a:ext cx="6652695" cy="1975791"/>
            <a:chOff x="205683" y="2062929"/>
            <a:chExt cx="6652695" cy="1975791"/>
          </a:xfrm>
        </p:grpSpPr>
        <p:grpSp>
          <p:nvGrpSpPr>
            <p:cNvPr id="71" name="グループ化 70"/>
            <p:cNvGrpSpPr/>
            <p:nvPr/>
          </p:nvGrpSpPr>
          <p:grpSpPr>
            <a:xfrm>
              <a:off x="205683" y="2062929"/>
              <a:ext cx="6652695" cy="1964216"/>
              <a:chOff x="205683" y="2098145"/>
              <a:chExt cx="6652695" cy="1964216"/>
            </a:xfrm>
          </p:grpSpPr>
          <p:sp>
            <p:nvSpPr>
              <p:cNvPr id="72" name="角丸四角形 71"/>
              <p:cNvSpPr/>
              <p:nvPr/>
            </p:nvSpPr>
            <p:spPr>
              <a:xfrm>
                <a:off x="205683" y="2098145"/>
                <a:ext cx="1355488" cy="1964216"/>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マスク着用</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大声を出さないこと</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の担保</a:t>
                </a:r>
              </a:p>
            </p:txBody>
          </p:sp>
          <p:grpSp>
            <p:nvGrpSpPr>
              <p:cNvPr id="73" name="グループ化 72"/>
              <p:cNvGrpSpPr/>
              <p:nvPr/>
            </p:nvGrpSpPr>
            <p:grpSpPr>
              <a:xfrm>
                <a:off x="1686503" y="2100990"/>
                <a:ext cx="5171875" cy="771618"/>
                <a:chOff x="1686503" y="6633774"/>
                <a:chExt cx="5171875" cy="771618"/>
              </a:xfrm>
            </p:grpSpPr>
            <p:sp>
              <p:nvSpPr>
                <p:cNvPr id="87" name="角丸四角形 86"/>
                <p:cNvSpPr/>
                <p:nvPr/>
              </p:nvSpPr>
              <p:spPr>
                <a:xfrm>
                  <a:off x="1686503" y="6633774"/>
                  <a:ext cx="4985518" cy="723725"/>
                </a:xfrm>
                <a:prstGeom prst="roundRect">
                  <a:avLst>
                    <a:gd name="adj" fmla="val 1508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正方形/長方形 87"/>
                <p:cNvSpPr/>
                <p:nvPr/>
              </p:nvSpPr>
              <p:spPr>
                <a:xfrm>
                  <a:off x="1855334" y="6827919"/>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2159721" y="6687247"/>
                  <a:ext cx="4698657" cy="71814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マスクを持参していない者がいた場合は主催者</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側で配布・販売を行い、マスク着用率</a:t>
                  </a: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担保する</a:t>
                  </a:r>
                </a:p>
              </p:txBody>
            </p:sp>
          </p:grpSp>
        </p:grpSp>
        <p:sp>
          <p:nvSpPr>
            <p:cNvPr id="53" name="角丸四角形 52"/>
            <p:cNvSpPr/>
            <p:nvPr/>
          </p:nvSpPr>
          <p:spPr>
            <a:xfrm>
              <a:off x="1678208" y="2855417"/>
              <a:ext cx="4985518" cy="1171728"/>
            </a:xfrm>
            <a:prstGeom prst="roundRect">
              <a:avLst>
                <a:gd name="adj" fmla="val 1014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54" name="正方形/長方形 53"/>
            <p:cNvSpPr/>
            <p:nvPr/>
          </p:nvSpPr>
          <p:spPr>
            <a:xfrm>
              <a:off x="1847039" y="3281055"/>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2151426" y="2920465"/>
              <a:ext cx="4698657" cy="111825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担保のための確実な措置を講じる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・常時監視のための人員配置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・デジタル技術活用によるリアルタイムモニタ</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リング</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等</a:t>
              </a:r>
            </a:p>
          </p:txBody>
        </p:sp>
      </p:grpSp>
      <p:sp>
        <p:nvSpPr>
          <p:cNvPr id="22" name="テキスト ボックス 21"/>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5</a:t>
            </a:r>
          </a:p>
        </p:txBody>
      </p:sp>
      <p:sp>
        <p:nvSpPr>
          <p:cNvPr id="24" name="正方形/長方形 23">
            <a:extLst>
              <a:ext uri="{FF2B5EF4-FFF2-40B4-BE49-F238E27FC236}">
                <a16:creationId xmlns:a16="http://schemas.microsoft.com/office/drawing/2014/main" id="{282C15DE-D6E7-8B4A-A9E4-08A6D62A33D2}"/>
              </a:ext>
            </a:extLst>
          </p:cNvPr>
          <p:cNvSpPr/>
          <p:nvPr/>
        </p:nvSpPr>
        <p:spPr>
          <a:xfrm>
            <a:off x="1791585" y="2255318"/>
            <a:ext cx="415498" cy="369332"/>
          </a:xfrm>
          <a:prstGeom prst="rect">
            <a:avLst/>
          </a:prstGeom>
        </p:spPr>
        <p:txBody>
          <a:bodyPr wrap="none">
            <a:spAutoFit/>
          </a:bodyPr>
          <a:lstStyle/>
          <a:p>
            <a:r>
              <a:rPr kumimoji="1" lang="ja-JP" altLang="en-US"/>
              <a:t>✔</a:t>
            </a:r>
            <a:endParaRPr lang="ja-JP" altLang="en-US"/>
          </a:p>
        </p:txBody>
      </p:sp>
      <p:sp>
        <p:nvSpPr>
          <p:cNvPr id="25" name="正方形/長方形 24">
            <a:extLst>
              <a:ext uri="{FF2B5EF4-FFF2-40B4-BE49-F238E27FC236}">
                <a16:creationId xmlns:a16="http://schemas.microsoft.com/office/drawing/2014/main" id="{BE418FDE-6441-524C-9EE4-2C2F0CD7EE75}"/>
              </a:ext>
            </a:extLst>
          </p:cNvPr>
          <p:cNvSpPr/>
          <p:nvPr/>
        </p:nvSpPr>
        <p:spPr>
          <a:xfrm>
            <a:off x="1784414" y="3280123"/>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4086860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2" name="グループ化 1"/>
          <p:cNvGrpSpPr/>
          <p:nvPr/>
        </p:nvGrpSpPr>
        <p:grpSpPr>
          <a:xfrm>
            <a:off x="99863" y="808806"/>
            <a:ext cx="6667438" cy="1602069"/>
            <a:chOff x="99863" y="808806"/>
            <a:chExt cx="6667438" cy="1602069"/>
          </a:xfrm>
        </p:grpSpPr>
        <p:sp>
          <p:nvSpPr>
            <p:cNvPr id="38" name="ホームベース 37"/>
            <p:cNvSpPr/>
            <p:nvPr/>
          </p:nvSpPr>
          <p:spPr>
            <a:xfrm rot="5400000">
              <a:off x="680343" y="1299269"/>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3" name="グループ化 52"/>
            <p:cNvGrpSpPr/>
            <p:nvPr/>
          </p:nvGrpSpPr>
          <p:grpSpPr>
            <a:xfrm>
              <a:off x="99863" y="808806"/>
              <a:ext cx="6667438" cy="1316884"/>
              <a:chOff x="91502" y="1254624"/>
              <a:chExt cx="6667438" cy="1316884"/>
            </a:xfrm>
          </p:grpSpPr>
          <p:sp>
            <p:nvSpPr>
              <p:cNvPr id="55" name="正方形/長方形 54"/>
              <p:cNvSpPr/>
              <p:nvPr/>
            </p:nvSpPr>
            <p:spPr>
              <a:xfrm>
                <a:off x="124955" y="1254624"/>
                <a:ext cx="6608092" cy="131688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64" name="角丸四角形 63"/>
              <p:cNvSpPr/>
              <p:nvPr/>
            </p:nvSpPr>
            <p:spPr>
              <a:xfrm>
                <a:off x="1130408" y="1375288"/>
                <a:ext cx="5541613" cy="10884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5" name="テキスト ボックス 64"/>
              <p:cNvSpPr txBox="1"/>
              <p:nvPr/>
            </p:nvSpPr>
            <p:spPr>
              <a:xfrm>
                <a:off x="91502" y="1485505"/>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４</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映画館等</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の場合</a:t>
                </a:r>
              </a:p>
            </p:txBody>
          </p:sp>
          <p:sp>
            <p:nvSpPr>
              <p:cNvPr id="66" name="テキスト ボックス 65"/>
              <p:cNvSpPr txBox="1"/>
              <p:nvPr/>
            </p:nvSpPr>
            <p:spPr>
              <a:xfrm>
                <a:off x="1141466" y="1412394"/>
                <a:ext cx="5617474" cy="1077218"/>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映画館等（食事を伴うものの発声がない場合）で、収容率上限</a:t>
                </a: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％の基準が適用されるためには、「基本的な感染防止」「徹底的な感染防止」に加え、下記の項目を満たすことが必要です（事前相談不要の場合は記入不要です）。</a:t>
                </a:r>
                <a:endParaRPr kumimoji="1" lang="en-US" altLang="ja-JP" sz="1600" b="1" dirty="0">
                  <a:latin typeface="メイリオ" panose="020B0604030504040204" pitchFamily="50" charset="-128"/>
                  <a:ea typeface="メイリオ" panose="020B0604030504040204" pitchFamily="50" charset="-128"/>
                </a:endParaRPr>
              </a:p>
            </p:txBody>
          </p:sp>
        </p:grpSp>
      </p:grpSp>
      <p:sp>
        <p:nvSpPr>
          <p:cNvPr id="67" name="正方形/長方形 66"/>
          <p:cNvSpPr/>
          <p:nvPr/>
        </p:nvSpPr>
        <p:spPr>
          <a:xfrm>
            <a:off x="99863" y="2723173"/>
            <a:ext cx="6608092" cy="547537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68" name="グループ化 67"/>
          <p:cNvGrpSpPr/>
          <p:nvPr/>
        </p:nvGrpSpPr>
        <p:grpSpPr>
          <a:xfrm>
            <a:off x="180591" y="2955560"/>
            <a:ext cx="6652695" cy="1231602"/>
            <a:chOff x="205683" y="2062929"/>
            <a:chExt cx="6652695" cy="1231602"/>
          </a:xfrm>
        </p:grpSpPr>
        <p:grpSp>
          <p:nvGrpSpPr>
            <p:cNvPr id="69" name="グループ化 68"/>
            <p:cNvGrpSpPr/>
            <p:nvPr/>
          </p:nvGrpSpPr>
          <p:grpSpPr>
            <a:xfrm>
              <a:off x="205683" y="2062929"/>
              <a:ext cx="6652695" cy="1231602"/>
              <a:chOff x="205683" y="2098145"/>
              <a:chExt cx="6652695" cy="1231602"/>
            </a:xfrm>
          </p:grpSpPr>
          <p:sp>
            <p:nvSpPr>
              <p:cNvPr id="73" name="角丸四角形 72"/>
              <p:cNvSpPr/>
              <p:nvPr/>
            </p:nvSpPr>
            <p:spPr>
              <a:xfrm>
                <a:off x="205683" y="2098145"/>
                <a:ext cx="1355488" cy="1231602"/>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食事時以外のマスク</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着用担保</a:t>
                </a:r>
              </a:p>
            </p:txBody>
          </p:sp>
          <p:grpSp>
            <p:nvGrpSpPr>
              <p:cNvPr id="82" name="グループ化 81"/>
              <p:cNvGrpSpPr/>
              <p:nvPr/>
            </p:nvGrpSpPr>
            <p:grpSpPr>
              <a:xfrm>
                <a:off x="1686503" y="2100991"/>
                <a:ext cx="5171875" cy="578008"/>
                <a:chOff x="1686503" y="6633775"/>
                <a:chExt cx="5171875" cy="578008"/>
              </a:xfrm>
            </p:grpSpPr>
            <p:sp>
              <p:nvSpPr>
                <p:cNvPr id="87" name="角丸四角形 86"/>
                <p:cNvSpPr/>
                <p:nvPr/>
              </p:nvSpPr>
              <p:spPr>
                <a:xfrm>
                  <a:off x="1686503" y="6633775"/>
                  <a:ext cx="4985518" cy="566434"/>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正方形/長方形 87"/>
                <p:cNvSpPr/>
                <p:nvPr/>
              </p:nvSpPr>
              <p:spPr>
                <a:xfrm>
                  <a:off x="1855334" y="677004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2159721" y="6698822"/>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催物前に食事以外のマスク着用徹底を動画</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上映・アナウンス等で周知する</a:t>
                  </a:r>
                </a:p>
              </p:txBody>
            </p:sp>
          </p:grpSp>
        </p:grpSp>
        <p:sp>
          <p:nvSpPr>
            <p:cNvPr id="70" name="角丸四角形 69"/>
            <p:cNvSpPr/>
            <p:nvPr/>
          </p:nvSpPr>
          <p:spPr>
            <a:xfrm>
              <a:off x="1678208" y="2704947"/>
              <a:ext cx="4985518" cy="578009"/>
            </a:xfrm>
            <a:prstGeom prst="roundRect">
              <a:avLst>
                <a:gd name="adj" fmla="val 141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71" name="正方形/長方形 70"/>
            <p:cNvSpPr/>
            <p:nvPr/>
          </p:nvSpPr>
          <p:spPr>
            <a:xfrm>
              <a:off x="1847039" y="285279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2151426" y="2781570"/>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着用状況を踏まえ、必要に応じ一層の周知を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図る</a:t>
              </a:r>
            </a:p>
          </p:txBody>
        </p:sp>
      </p:grpSp>
      <p:grpSp>
        <p:nvGrpSpPr>
          <p:cNvPr id="95" name="グループ化 94"/>
          <p:cNvGrpSpPr/>
          <p:nvPr/>
        </p:nvGrpSpPr>
        <p:grpSpPr>
          <a:xfrm>
            <a:off x="180591" y="4425968"/>
            <a:ext cx="6652695" cy="1824850"/>
            <a:chOff x="205683" y="2098146"/>
            <a:chExt cx="6652695" cy="1824850"/>
          </a:xfrm>
        </p:grpSpPr>
        <p:sp>
          <p:nvSpPr>
            <p:cNvPr id="96" name="角丸四角形 95"/>
            <p:cNvSpPr/>
            <p:nvPr/>
          </p:nvSpPr>
          <p:spPr>
            <a:xfrm>
              <a:off x="205683" y="2098146"/>
              <a:ext cx="1355488" cy="1824850"/>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十分な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換気</a:t>
              </a:r>
            </a:p>
          </p:txBody>
        </p:sp>
        <p:grpSp>
          <p:nvGrpSpPr>
            <p:cNvPr id="97" name="グループ化 96"/>
            <p:cNvGrpSpPr/>
            <p:nvPr/>
          </p:nvGrpSpPr>
          <p:grpSpPr>
            <a:xfrm>
              <a:off x="1686503" y="2100990"/>
              <a:ext cx="5171875" cy="1822006"/>
              <a:chOff x="1686503" y="6633774"/>
              <a:chExt cx="5171875" cy="1822006"/>
            </a:xfrm>
          </p:grpSpPr>
          <p:sp>
            <p:nvSpPr>
              <p:cNvPr id="98" name="角丸四角形 97"/>
              <p:cNvSpPr/>
              <p:nvPr/>
            </p:nvSpPr>
            <p:spPr>
              <a:xfrm>
                <a:off x="1686503" y="6633774"/>
                <a:ext cx="4985518" cy="1822006"/>
              </a:xfrm>
              <a:prstGeom prst="roundRect">
                <a:avLst>
                  <a:gd name="adj" fmla="val 86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99" name="正方形/長方形 98"/>
              <p:cNvSpPr/>
              <p:nvPr/>
            </p:nvSpPr>
            <p:spPr>
              <a:xfrm>
                <a:off x="1855334" y="736811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テキスト ボックス 99"/>
              <p:cNvSpPr txBox="1"/>
              <p:nvPr/>
            </p:nvSpPr>
            <p:spPr>
              <a:xfrm>
                <a:off x="2159721" y="6721972"/>
                <a:ext cx="4698657" cy="1733808"/>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以下の基準を確保する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・二酸化炭素濃度</a:t>
                </a:r>
                <a:r>
                  <a:rPr kumimoji="1" lang="en-US" altLang="ja-JP" sz="1600" b="1" dirty="0">
                    <a:latin typeface="メイリオ" panose="020B0604030504040204" pitchFamily="50" charset="-128"/>
                    <a:ea typeface="メイリオ" panose="020B0604030504040204" pitchFamily="50" charset="-128"/>
                  </a:rPr>
                  <a:t>1,000ppm</a:t>
                </a:r>
                <a:r>
                  <a:rPr kumimoji="1" lang="ja-JP" altLang="en-US" sz="1600" b="1" dirty="0">
                    <a:latin typeface="メイリオ" panose="020B0604030504040204" pitchFamily="50" charset="-128"/>
                    <a:ea typeface="メイリオ" panose="020B0604030504040204" pitchFamily="50" charset="-128"/>
                  </a:rPr>
                  <a:t>以下かつ二酸化炭</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素濃度計等で当該基準を遵守していることが</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確認できる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・機械式換気設備による換気量が</a:t>
                </a:r>
                <a:r>
                  <a:rPr kumimoji="1" lang="en-US" altLang="ja-JP" sz="1600" b="1" dirty="0">
                    <a:latin typeface="メイリオ" panose="020B0604030504040204" pitchFamily="50" charset="-128"/>
                    <a:ea typeface="メイリオ" panose="020B0604030504040204" pitchFamily="50" charset="-128"/>
                  </a:rPr>
                  <a:t>30</a:t>
                </a:r>
                <a:r>
                  <a:rPr kumimoji="1" lang="ja-JP" altLang="en-US" sz="1600" b="1" dirty="0">
                    <a:latin typeface="メイリオ" panose="020B0604030504040204" pitchFamily="50" charset="-128"/>
                    <a:ea typeface="メイリオ" panose="020B0604030504040204" pitchFamily="50" charset="-128"/>
                  </a:rPr>
                  <a:t>㎥</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時</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人</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以上に設定されており、かつ、当該換気量が</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実際に確保されている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（野外の場合は確認を要しない）</a:t>
                </a:r>
              </a:p>
            </p:txBody>
          </p:sp>
        </p:grpSp>
      </p:grpSp>
      <p:sp>
        <p:nvSpPr>
          <p:cNvPr id="101" name="テキスト ボックス 100"/>
          <p:cNvSpPr txBox="1"/>
          <p:nvPr/>
        </p:nvSpPr>
        <p:spPr>
          <a:xfrm>
            <a:off x="1742257" y="2148416"/>
            <a:ext cx="5057795" cy="553998"/>
          </a:xfrm>
          <a:prstGeom prst="rect">
            <a:avLst/>
          </a:prstGeom>
          <a:noFill/>
        </p:spPr>
        <p:txBody>
          <a:bodyPr wrap="none" rtlCol="0">
            <a:spAutoFit/>
          </a:bodyPr>
          <a:lstStyle/>
          <a:p>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「発声がない」とは、イベント中の会話・発言、歓声等がない場合を指します。</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映像に常時注目し、小声を出すことを含め、発声がマナー違反とされる映画上映と</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同様の条件が担保される必要があります。</a:t>
            </a:r>
            <a:endParaRPr kumimoji="1" lang="en-US" altLang="ja-JP" sz="1000" dirty="0">
              <a:latin typeface="メイリオ" panose="020B0604030504040204" pitchFamily="50" charset="-128"/>
              <a:ea typeface="メイリオ" panose="020B0604030504040204" pitchFamily="50" charset="-128"/>
            </a:endParaRPr>
          </a:p>
        </p:txBody>
      </p:sp>
      <p:grpSp>
        <p:nvGrpSpPr>
          <p:cNvPr id="102" name="グループ化 101"/>
          <p:cNvGrpSpPr/>
          <p:nvPr/>
        </p:nvGrpSpPr>
        <p:grpSpPr>
          <a:xfrm>
            <a:off x="205305" y="6489624"/>
            <a:ext cx="6652695" cy="1447938"/>
            <a:chOff x="205683" y="2062928"/>
            <a:chExt cx="6652695" cy="1447938"/>
          </a:xfrm>
        </p:grpSpPr>
        <p:grpSp>
          <p:nvGrpSpPr>
            <p:cNvPr id="103" name="グループ化 102"/>
            <p:cNvGrpSpPr/>
            <p:nvPr/>
          </p:nvGrpSpPr>
          <p:grpSpPr>
            <a:xfrm>
              <a:off x="205683" y="2062928"/>
              <a:ext cx="6652695" cy="1426527"/>
              <a:chOff x="205683" y="2098144"/>
              <a:chExt cx="6652695" cy="1426527"/>
            </a:xfrm>
          </p:grpSpPr>
          <p:sp>
            <p:nvSpPr>
              <p:cNvPr id="109" name="角丸四角形 108"/>
              <p:cNvSpPr/>
              <p:nvPr/>
            </p:nvSpPr>
            <p:spPr>
              <a:xfrm>
                <a:off x="205683" y="2098144"/>
                <a:ext cx="1355488" cy="1426527"/>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追加的な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飲食対策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措置</a:t>
                </a:r>
              </a:p>
            </p:txBody>
          </p:sp>
          <p:grpSp>
            <p:nvGrpSpPr>
              <p:cNvPr id="115" name="グループ化 114"/>
              <p:cNvGrpSpPr/>
              <p:nvPr/>
            </p:nvGrpSpPr>
            <p:grpSpPr>
              <a:xfrm>
                <a:off x="1686503" y="2100991"/>
                <a:ext cx="5171875" cy="578008"/>
                <a:chOff x="1686503" y="6633775"/>
                <a:chExt cx="5171875" cy="578008"/>
              </a:xfrm>
            </p:grpSpPr>
            <p:sp>
              <p:nvSpPr>
                <p:cNvPr id="116" name="角丸四角形 115"/>
                <p:cNvSpPr/>
                <p:nvPr/>
              </p:nvSpPr>
              <p:spPr>
                <a:xfrm>
                  <a:off x="1686503" y="6633775"/>
                  <a:ext cx="4985518" cy="566434"/>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17" name="正方形/長方形 116"/>
                <p:cNvSpPr/>
                <p:nvPr/>
              </p:nvSpPr>
              <p:spPr>
                <a:xfrm>
                  <a:off x="1855334" y="677004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テキスト ボックス 117"/>
                <p:cNvSpPr txBox="1"/>
                <p:nvPr/>
              </p:nvSpPr>
              <p:spPr>
                <a:xfrm>
                  <a:off x="2159721" y="6698822"/>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発声が想定される場面（休憩時・催物前後）の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観客席等での飲食を禁止する</a:t>
                  </a:r>
                </a:p>
              </p:txBody>
            </p:sp>
          </p:grpSp>
        </p:grpSp>
        <p:sp>
          <p:nvSpPr>
            <p:cNvPr id="105" name="角丸四角形 104"/>
            <p:cNvSpPr/>
            <p:nvPr/>
          </p:nvSpPr>
          <p:spPr>
            <a:xfrm>
              <a:off x="1678208" y="2704947"/>
              <a:ext cx="4985518" cy="784509"/>
            </a:xfrm>
            <a:prstGeom prst="roundRect">
              <a:avLst>
                <a:gd name="adj" fmla="val 141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07" name="正方形/長方形 106"/>
            <p:cNvSpPr/>
            <p:nvPr/>
          </p:nvSpPr>
          <p:spPr>
            <a:xfrm>
              <a:off x="1847039" y="2941999"/>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テキスト ボックス 107"/>
            <p:cNvSpPr txBox="1"/>
            <p:nvPr/>
          </p:nvSpPr>
          <p:spPr>
            <a:xfrm>
              <a:off x="2151426" y="2792721"/>
              <a:ext cx="4698657" cy="71814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長時間の飲食が想定されうる場合には、マスク</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を外す場面をなるべく短くするため、食事時間</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短縮のための措置を講ずるよう努める</a:t>
              </a:r>
            </a:p>
          </p:txBody>
        </p:sp>
      </p:grpSp>
      <p:sp>
        <p:nvSpPr>
          <p:cNvPr id="39" name="テキスト ボックス 38"/>
          <p:cNvSpPr txBox="1"/>
          <p:nvPr/>
        </p:nvSpPr>
        <p:spPr>
          <a:xfrm>
            <a:off x="1937201" y="8210529"/>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6</a:t>
            </a:r>
          </a:p>
        </p:txBody>
      </p:sp>
    </p:spTree>
    <p:extLst>
      <p:ext uri="{BB962C8B-B14F-4D97-AF65-F5344CB8AC3E}">
        <p14:creationId xmlns:p14="http://schemas.microsoft.com/office/powerpoint/2010/main" val="2711981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4" name="グループ化 43"/>
          <p:cNvGrpSpPr/>
          <p:nvPr/>
        </p:nvGrpSpPr>
        <p:grpSpPr>
          <a:xfrm>
            <a:off x="87886" y="804872"/>
            <a:ext cx="6667438" cy="1505644"/>
            <a:chOff x="91502" y="1254624"/>
            <a:chExt cx="6667438" cy="1505644"/>
          </a:xfrm>
        </p:grpSpPr>
        <p:sp>
          <p:nvSpPr>
            <p:cNvPr id="45" name="ホームベース 44"/>
            <p:cNvSpPr/>
            <p:nvPr/>
          </p:nvSpPr>
          <p:spPr>
            <a:xfrm rot="5400000">
              <a:off x="672808" y="16486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6" name="正方形/長方形 45"/>
            <p:cNvSpPr/>
            <p:nvPr/>
          </p:nvSpPr>
          <p:spPr>
            <a:xfrm>
              <a:off x="124955" y="1254624"/>
              <a:ext cx="6608092" cy="122248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7" name="角丸四角形 46"/>
            <p:cNvSpPr/>
            <p:nvPr/>
          </p:nvSpPr>
          <p:spPr>
            <a:xfrm>
              <a:off x="1130408" y="1308382"/>
              <a:ext cx="5541613" cy="10884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8" name="テキスト ボックス 47"/>
            <p:cNvSpPr txBox="1"/>
            <p:nvPr/>
          </p:nvSpPr>
          <p:spPr>
            <a:xfrm>
              <a:off x="91502" y="1351693"/>
              <a:ext cx="1092355" cy="1123384"/>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５</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野外</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フェス等</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の場合</a:t>
              </a:r>
            </a:p>
          </p:txBody>
        </p:sp>
        <p:sp>
          <p:nvSpPr>
            <p:cNvPr id="49" name="テキスト ボックス 48"/>
            <p:cNvSpPr txBox="1"/>
            <p:nvPr/>
          </p:nvSpPr>
          <p:spPr>
            <a:xfrm>
              <a:off x="1141466" y="1490453"/>
              <a:ext cx="5617474" cy="830997"/>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全国的・広域的なお祭り、花火大会、野外フェス等の場合には、「基本的な感染防止」に加え、下記の項目を満たすことが必要です。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50" name="正方形/長方形 49"/>
          <p:cNvSpPr/>
          <p:nvPr/>
        </p:nvSpPr>
        <p:spPr>
          <a:xfrm>
            <a:off x="121339" y="2310039"/>
            <a:ext cx="6608092" cy="290896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1" name="グループ化 50"/>
          <p:cNvGrpSpPr/>
          <p:nvPr/>
        </p:nvGrpSpPr>
        <p:grpSpPr>
          <a:xfrm>
            <a:off x="202067" y="2408612"/>
            <a:ext cx="6652695" cy="1642863"/>
            <a:chOff x="205683" y="2062928"/>
            <a:chExt cx="6652695" cy="1642863"/>
          </a:xfrm>
        </p:grpSpPr>
        <p:grpSp>
          <p:nvGrpSpPr>
            <p:cNvPr id="52" name="グループ化 51"/>
            <p:cNvGrpSpPr/>
            <p:nvPr/>
          </p:nvGrpSpPr>
          <p:grpSpPr>
            <a:xfrm>
              <a:off x="205683" y="2062928"/>
              <a:ext cx="6652695" cy="1642863"/>
              <a:chOff x="205683" y="2098144"/>
              <a:chExt cx="6652695" cy="1642863"/>
            </a:xfrm>
          </p:grpSpPr>
          <p:sp>
            <p:nvSpPr>
              <p:cNvPr id="59" name="角丸四角形 58"/>
              <p:cNvSpPr/>
              <p:nvPr/>
            </p:nvSpPr>
            <p:spPr>
              <a:xfrm>
                <a:off x="205683" y="2098144"/>
                <a:ext cx="1355488" cy="1642863"/>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追加的な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身体的距離の確保措置</a:t>
                </a:r>
              </a:p>
            </p:txBody>
          </p:sp>
          <p:grpSp>
            <p:nvGrpSpPr>
              <p:cNvPr id="60" name="グループ化 59"/>
              <p:cNvGrpSpPr/>
              <p:nvPr/>
            </p:nvGrpSpPr>
            <p:grpSpPr>
              <a:xfrm>
                <a:off x="1686503" y="2100991"/>
                <a:ext cx="5171875" cy="578008"/>
                <a:chOff x="1686503" y="6633775"/>
                <a:chExt cx="5171875" cy="578008"/>
              </a:xfrm>
            </p:grpSpPr>
            <p:sp>
              <p:nvSpPr>
                <p:cNvPr id="61" name="角丸四角形 60"/>
                <p:cNvSpPr/>
                <p:nvPr/>
              </p:nvSpPr>
              <p:spPr>
                <a:xfrm>
                  <a:off x="1686503" y="6633775"/>
                  <a:ext cx="4985518" cy="566434"/>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2" name="正方形/長方形 61"/>
                <p:cNvSpPr/>
                <p:nvPr/>
              </p:nvSpPr>
              <p:spPr>
                <a:xfrm>
                  <a:off x="1855334" y="677004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2159721" y="6698822"/>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誘導員の配置等により、移動時の適切な身体的</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距離を確保する</a:t>
                  </a:r>
                </a:p>
              </p:txBody>
            </p:sp>
          </p:grpSp>
        </p:grpSp>
        <p:sp>
          <p:nvSpPr>
            <p:cNvPr id="56" name="角丸四角形 55"/>
            <p:cNvSpPr/>
            <p:nvPr/>
          </p:nvSpPr>
          <p:spPr>
            <a:xfrm>
              <a:off x="1678208" y="2704947"/>
              <a:ext cx="4985518" cy="1000844"/>
            </a:xfrm>
            <a:prstGeom prst="roundRect">
              <a:avLst>
                <a:gd name="adj" fmla="val 141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57" name="正方形/長方形 56"/>
            <p:cNvSpPr/>
            <p:nvPr/>
          </p:nvSpPr>
          <p:spPr>
            <a:xfrm>
              <a:off x="1847039" y="3042358"/>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2151426" y="2792721"/>
              <a:ext cx="4698657" cy="913070"/>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・催物中の区画あたりの人数制限</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・ビニールシート等を用いた適切な対人距離の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確保</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等を行う</a:t>
              </a:r>
            </a:p>
          </p:txBody>
        </p:sp>
      </p:grpSp>
      <p:grpSp>
        <p:nvGrpSpPr>
          <p:cNvPr id="106" name="グループ化 105"/>
          <p:cNvGrpSpPr/>
          <p:nvPr/>
        </p:nvGrpSpPr>
        <p:grpSpPr>
          <a:xfrm>
            <a:off x="205305" y="4189920"/>
            <a:ext cx="6652695" cy="928727"/>
            <a:chOff x="205683" y="2098144"/>
            <a:chExt cx="6652695" cy="928727"/>
          </a:xfrm>
        </p:grpSpPr>
        <p:sp>
          <p:nvSpPr>
            <p:cNvPr id="110" name="角丸四角形 109"/>
            <p:cNvSpPr/>
            <p:nvPr/>
          </p:nvSpPr>
          <p:spPr>
            <a:xfrm>
              <a:off x="205683" y="2098144"/>
              <a:ext cx="1355488" cy="928727"/>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追加的な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密集の回避</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措置</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grpSp>
          <p:nvGrpSpPr>
            <p:cNvPr id="111" name="グループ化 110"/>
            <p:cNvGrpSpPr/>
            <p:nvPr/>
          </p:nvGrpSpPr>
          <p:grpSpPr>
            <a:xfrm>
              <a:off x="1686503" y="2100991"/>
              <a:ext cx="5171875" cy="925880"/>
              <a:chOff x="1686503" y="6633775"/>
              <a:chExt cx="5171875" cy="925880"/>
            </a:xfrm>
          </p:grpSpPr>
          <p:sp>
            <p:nvSpPr>
              <p:cNvPr id="112" name="角丸四角形 111"/>
              <p:cNvSpPr/>
              <p:nvPr/>
            </p:nvSpPr>
            <p:spPr>
              <a:xfrm>
                <a:off x="1686503" y="6633775"/>
                <a:ext cx="4985518" cy="925880"/>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13" name="正方形/長方形 112"/>
              <p:cNvSpPr/>
              <p:nvPr/>
            </p:nvSpPr>
            <p:spPr>
              <a:xfrm>
                <a:off x="1855334" y="692134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テキスト ボックス 113"/>
              <p:cNvSpPr txBox="1"/>
              <p:nvPr/>
            </p:nvSpPr>
            <p:spPr>
              <a:xfrm>
                <a:off x="2159721" y="6940532"/>
                <a:ext cx="4698657" cy="307777"/>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混雑状況のモニタリング・発信等を行う</a:t>
                </a:r>
              </a:p>
            </p:txBody>
          </p:sp>
        </p:grpSp>
      </p:grpSp>
      <p:sp>
        <p:nvSpPr>
          <p:cNvPr id="27" name="テキスト ボックス 26"/>
          <p:cNvSpPr txBox="1"/>
          <p:nvPr/>
        </p:nvSpPr>
        <p:spPr>
          <a:xfrm>
            <a:off x="1937201" y="2032759"/>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28" name="テキスト ボックス 27"/>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7</a:t>
            </a:r>
          </a:p>
        </p:txBody>
      </p:sp>
    </p:spTree>
    <p:extLst>
      <p:ext uri="{BB962C8B-B14F-4D97-AF65-F5344CB8AC3E}">
        <p14:creationId xmlns:p14="http://schemas.microsoft.com/office/powerpoint/2010/main" val="836628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4" name="グループ化 43"/>
          <p:cNvGrpSpPr/>
          <p:nvPr/>
        </p:nvGrpSpPr>
        <p:grpSpPr>
          <a:xfrm>
            <a:off x="87886" y="801582"/>
            <a:ext cx="6667438" cy="1508934"/>
            <a:chOff x="91502" y="1251334"/>
            <a:chExt cx="6667438" cy="1508934"/>
          </a:xfrm>
        </p:grpSpPr>
        <p:sp>
          <p:nvSpPr>
            <p:cNvPr id="45" name="ホームベース 44"/>
            <p:cNvSpPr/>
            <p:nvPr/>
          </p:nvSpPr>
          <p:spPr>
            <a:xfrm rot="5400000">
              <a:off x="672808" y="16486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6" name="正方形/長方形 45"/>
            <p:cNvSpPr/>
            <p:nvPr/>
          </p:nvSpPr>
          <p:spPr>
            <a:xfrm>
              <a:off x="124955" y="1254624"/>
              <a:ext cx="6608092" cy="122248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7" name="角丸四角形 46"/>
            <p:cNvSpPr/>
            <p:nvPr/>
          </p:nvSpPr>
          <p:spPr>
            <a:xfrm>
              <a:off x="1130408" y="1308382"/>
              <a:ext cx="5541613" cy="10884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8" name="テキスト ボックス 47"/>
            <p:cNvSpPr txBox="1"/>
            <p:nvPr/>
          </p:nvSpPr>
          <p:spPr>
            <a:xfrm>
              <a:off x="91502" y="1251334"/>
              <a:ext cx="1092355" cy="1369606"/>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６</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チェック</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en-US" altLang="ja-JP" sz="1600" b="1" dirty="0">
                  <a:solidFill>
                    <a:schemeClr val="bg1"/>
                  </a:solidFill>
                  <a:latin typeface="メイリオ" panose="020B0604030504040204" pitchFamily="50" charset="-128"/>
                  <a:ea typeface="メイリオ" panose="020B0604030504040204" pitchFamily="50" charset="-128"/>
                </a:rPr>
                <a:t> </a:t>
              </a:r>
              <a:r>
                <a:rPr kumimoji="1" lang="ja-JP" altLang="en-US" sz="1600" b="1" dirty="0">
                  <a:solidFill>
                    <a:schemeClr val="bg1"/>
                  </a:solidFill>
                  <a:latin typeface="メイリオ" panose="020B0604030504040204" pitchFamily="50" charset="-128"/>
                  <a:ea typeface="メイリオ" panose="020B0604030504040204" pitchFamily="50" charset="-128"/>
                </a:rPr>
                <a:t>項目を</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満</a:t>
              </a:r>
              <a:r>
                <a:rPr kumimoji="1" lang="ja-JP" altLang="en-US" sz="1600" b="1" dirty="0" err="1">
                  <a:solidFill>
                    <a:schemeClr val="bg1"/>
                  </a:solidFill>
                  <a:latin typeface="メイリオ" panose="020B0604030504040204" pitchFamily="50" charset="-128"/>
                  <a:ea typeface="メイリオ" panose="020B0604030504040204" pitchFamily="50" charset="-128"/>
                </a:rPr>
                <a:t>たさな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en-US" altLang="ja-JP" sz="1600" b="1" dirty="0">
                  <a:solidFill>
                    <a:schemeClr val="bg1"/>
                  </a:solidFill>
                  <a:latin typeface="メイリオ" panose="020B0604030504040204" pitchFamily="50" charset="-128"/>
                  <a:ea typeface="メイリオ" panose="020B0604030504040204" pitchFamily="50" charset="-128"/>
                </a:rPr>
                <a:t> </a:t>
              </a:r>
              <a:r>
                <a:rPr kumimoji="1" lang="ja-JP" altLang="en-US" sz="1600" b="1" dirty="0">
                  <a:solidFill>
                    <a:schemeClr val="bg1"/>
                  </a:solidFill>
                  <a:latin typeface="メイリオ" panose="020B0604030504040204" pitchFamily="50" charset="-128"/>
                  <a:ea typeface="メイリオ" panose="020B0604030504040204" pitchFamily="50" charset="-128"/>
                </a:rPr>
                <a:t>い場合</a:t>
              </a:r>
            </a:p>
          </p:txBody>
        </p:sp>
        <p:sp>
          <p:nvSpPr>
            <p:cNvPr id="49" name="テキスト ボックス 48"/>
            <p:cNvSpPr txBox="1"/>
            <p:nvPr/>
          </p:nvSpPr>
          <p:spPr>
            <a:xfrm>
              <a:off x="1141466" y="1345488"/>
              <a:ext cx="5617474" cy="1077218"/>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STEP</a:t>
              </a:r>
              <a:r>
                <a:rPr kumimoji="1" lang="ja-JP" altLang="en-US" sz="1600" b="1" dirty="0">
                  <a:latin typeface="メイリオ" panose="020B0604030504040204" pitchFamily="50" charset="-128"/>
                  <a:ea typeface="メイリオ" panose="020B0604030504040204" pitchFamily="50" charset="-128"/>
                </a:rPr>
                <a:t>２～５の各チェック項目を満たさない場合には、</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下記に、当該項目を満たさなくても感染防止対策上、</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問題がないと考えられる事由をご記入ください。</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例）屋外のため、換気は不要と考える</a:t>
              </a:r>
              <a:endParaRPr kumimoji="1" lang="en-US" altLang="ja-JP" sz="1600" b="1" dirty="0">
                <a:latin typeface="メイリオ" panose="020B0604030504040204" pitchFamily="50" charset="-128"/>
                <a:ea typeface="メイリオ" panose="020B0604030504040204" pitchFamily="50" charset="-128"/>
              </a:endParaRPr>
            </a:p>
          </p:txBody>
        </p:sp>
      </p:grpSp>
      <p:sp>
        <p:nvSpPr>
          <p:cNvPr id="50" name="正方形/長方形 49"/>
          <p:cNvSpPr/>
          <p:nvPr/>
        </p:nvSpPr>
        <p:spPr>
          <a:xfrm>
            <a:off x="121339" y="2310039"/>
            <a:ext cx="6608092" cy="759596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06" name="グループ化 105"/>
          <p:cNvGrpSpPr/>
          <p:nvPr/>
        </p:nvGrpSpPr>
        <p:grpSpPr>
          <a:xfrm>
            <a:off x="205305" y="2504888"/>
            <a:ext cx="6422349" cy="7196673"/>
            <a:chOff x="205683" y="2098144"/>
            <a:chExt cx="6422349" cy="928727"/>
          </a:xfrm>
        </p:grpSpPr>
        <p:sp>
          <p:nvSpPr>
            <p:cNvPr id="110" name="角丸四角形 109"/>
            <p:cNvSpPr/>
            <p:nvPr/>
          </p:nvSpPr>
          <p:spPr>
            <a:xfrm>
              <a:off x="205683" y="2098144"/>
              <a:ext cx="1355488" cy="928727"/>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チェック</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項目を</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満たさない</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場合でも、</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感染防止</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対策上、</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問題がない</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と考える</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事由</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2" name="角丸四角形 111"/>
            <p:cNvSpPr/>
            <p:nvPr/>
          </p:nvSpPr>
          <p:spPr>
            <a:xfrm>
              <a:off x="1642514" y="2100991"/>
              <a:ext cx="4985518" cy="925880"/>
            </a:xfrm>
            <a:prstGeom prst="roundRect">
              <a:avLst>
                <a:gd name="adj" fmla="val 326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27" name="テキスト ボックス 26"/>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8</a:t>
            </a:r>
          </a:p>
        </p:txBody>
      </p:sp>
      <p:sp>
        <p:nvSpPr>
          <p:cNvPr id="15" name="テキスト ボックス 14">
            <a:extLst>
              <a:ext uri="{FF2B5EF4-FFF2-40B4-BE49-F238E27FC236}">
                <a16:creationId xmlns:a16="http://schemas.microsoft.com/office/drawing/2014/main" id="{56ECCCC7-05A8-164A-9D75-7FB6EB47B2FE}"/>
              </a:ext>
            </a:extLst>
          </p:cNvPr>
          <p:cNvSpPr txBox="1"/>
          <p:nvPr/>
        </p:nvSpPr>
        <p:spPr>
          <a:xfrm>
            <a:off x="1619466" y="2593194"/>
            <a:ext cx="4654241" cy="3416320"/>
          </a:xfrm>
          <a:prstGeom prst="rect">
            <a:avLst/>
          </a:prstGeom>
          <a:noFill/>
        </p:spPr>
        <p:txBody>
          <a:bodyPr wrap="square" rtlCol="0">
            <a:spAutoFit/>
          </a:bodyPr>
          <a:lstStyle/>
          <a:p>
            <a:r>
              <a:rPr kumimoji="1" lang="en-US" altLang="ja-JP" dirty="0"/>
              <a:t>STEP 2 </a:t>
            </a:r>
            <a:r>
              <a:rPr kumimoji="1" lang="ja-JP" altLang="en-US"/>
              <a:t>（大声を出さないことの奨励）</a:t>
            </a:r>
            <a:endParaRPr kumimoji="1" lang="en-US" altLang="ja-JP" dirty="0"/>
          </a:p>
          <a:p>
            <a:r>
              <a:rPr kumimoji="1" lang="ja-JP" altLang="en-US"/>
              <a:t>　該当しない。</a:t>
            </a:r>
            <a:endParaRPr kumimoji="1" lang="en-US" altLang="ja-JP" dirty="0"/>
          </a:p>
          <a:p>
            <a:r>
              <a:rPr kumimoji="1" lang="en-US" altLang="ja-JP" dirty="0"/>
              <a:t>STEP 2</a:t>
            </a:r>
            <a:r>
              <a:rPr kumimoji="1" lang="ja-JP" altLang="en-US"/>
              <a:t>（身体的距離の確保）</a:t>
            </a:r>
            <a:endParaRPr kumimoji="1" lang="en-US" altLang="ja-JP" dirty="0"/>
          </a:p>
          <a:p>
            <a:r>
              <a:rPr kumimoji="1" lang="ja-JP" altLang="en-US"/>
              <a:t>　該当しない。</a:t>
            </a:r>
            <a:endParaRPr kumimoji="1" lang="en-US" altLang="ja-JP" dirty="0"/>
          </a:p>
          <a:p>
            <a:r>
              <a:rPr kumimoji="1" lang="en-US" altLang="ja-JP" dirty="0"/>
              <a:t>STEP 2</a:t>
            </a:r>
            <a:r>
              <a:rPr kumimoji="1" lang="ja-JP" altLang="en-US"/>
              <a:t>（飲食の制限）</a:t>
            </a:r>
            <a:endParaRPr kumimoji="1" lang="en-US" altLang="ja-JP" dirty="0"/>
          </a:p>
          <a:p>
            <a:r>
              <a:rPr kumimoji="1" lang="ja-JP" altLang="en-US"/>
              <a:t>　該当しない。</a:t>
            </a:r>
            <a:endParaRPr kumimoji="1" lang="en-US" altLang="ja-JP" dirty="0"/>
          </a:p>
          <a:p>
            <a:r>
              <a:rPr kumimoji="1" lang="en-US" altLang="ja-JP" dirty="0"/>
              <a:t>STEP 4</a:t>
            </a:r>
            <a:r>
              <a:rPr kumimoji="1" lang="ja-JP" altLang="en-US"/>
              <a:t>（映画館等の場合）</a:t>
            </a:r>
            <a:endParaRPr kumimoji="1" lang="en-US" altLang="ja-JP" dirty="0"/>
          </a:p>
          <a:p>
            <a:r>
              <a:rPr kumimoji="1" lang="ja-JP" altLang="en-US"/>
              <a:t>　該当しない。</a:t>
            </a:r>
            <a:endParaRPr kumimoji="1" lang="en-US" altLang="ja-JP" dirty="0"/>
          </a:p>
          <a:p>
            <a:r>
              <a:rPr kumimoji="1" lang="en-US" altLang="ja-JP" dirty="0"/>
              <a:t>STEP 5</a:t>
            </a:r>
            <a:r>
              <a:rPr kumimoji="1" lang="ja-JP" altLang="en-US"/>
              <a:t>（野外フェス等の場合）</a:t>
            </a:r>
            <a:endParaRPr kumimoji="1" lang="en-US" altLang="ja-JP" dirty="0"/>
          </a:p>
          <a:p>
            <a:r>
              <a:rPr kumimoji="1" lang="ja-JP" altLang="en-US"/>
              <a:t>　該当しない。</a:t>
            </a:r>
            <a:endParaRPr kumimoji="1" lang="en-US" altLang="ja-JP" dirty="0"/>
          </a:p>
          <a:p>
            <a:endParaRPr kumimoji="1" lang="en-US" altLang="ja-JP" dirty="0"/>
          </a:p>
          <a:p>
            <a:endParaRPr kumimoji="1" lang="ja-JP" altLang="en-US"/>
          </a:p>
        </p:txBody>
      </p:sp>
    </p:spTree>
    <p:extLst>
      <p:ext uri="{BB962C8B-B14F-4D97-AF65-F5344CB8AC3E}">
        <p14:creationId xmlns:p14="http://schemas.microsoft.com/office/powerpoint/2010/main" val="26112626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1547</TotalTime>
  <Words>1872</Words>
  <Application>Microsoft Office PowerPoint</Application>
  <PresentationFormat>A4 210 x 297 mm</PresentationFormat>
  <Paragraphs>294</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メイリオ</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鬼原　和輝</dc:creator>
  <cp:lastModifiedBy>端谷 博人</cp:lastModifiedBy>
  <cp:revision>438</cp:revision>
  <cp:lastPrinted>2021-07-05T07:06:26Z</cp:lastPrinted>
  <dcterms:created xsi:type="dcterms:W3CDTF">2021-06-21T06:44:25Z</dcterms:created>
  <dcterms:modified xsi:type="dcterms:W3CDTF">2022-04-29T04:05:44Z</dcterms:modified>
</cp:coreProperties>
</file>